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61" r:id="rId4"/>
    <p:sldId id="260" r:id="rId5"/>
    <p:sldId id="265" r:id="rId6"/>
    <p:sldId id="266" r:id="rId7"/>
    <p:sldId id="267"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47" autoAdjust="0"/>
    <p:restoredTop sz="73408" autoAdjust="0"/>
  </p:normalViewPr>
  <p:slideViewPr>
    <p:cSldViewPr snapToGrid="0">
      <p:cViewPr varScale="1">
        <p:scale>
          <a:sx n="67" d="100"/>
          <a:sy n="67" d="100"/>
        </p:scale>
        <p:origin x="45" y="23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2" tIns="46587" rIns="93172" bIns="46587"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2" tIns="46587" rIns="93172" bIns="46587" rtlCol="0"/>
          <a:lstStyle>
            <a:lvl1pPr algn="r">
              <a:defRPr sz="1200"/>
            </a:lvl1pPr>
          </a:lstStyle>
          <a:p>
            <a:fld id="{A46275C9-DD77-4672-900D-3C375F744E3B}" type="datetimeFigureOut">
              <a:rPr lang="en-US" smtClean="0"/>
              <a:t>1/16/2023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2" tIns="46587" rIns="93172" bIns="46587"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7" rIns="93172"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72" tIns="46587" rIns="93172"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72" tIns="46587" rIns="93172" bIns="46587" rtlCol="0" anchor="b"/>
          <a:lstStyle>
            <a:lvl1pPr algn="r">
              <a:defRPr sz="1200"/>
            </a:lvl1pPr>
          </a:lstStyle>
          <a:p>
            <a:fld id="{35EC40B6-8CA7-4A3F-B474-5396BBFBC37F}" type="slidenum">
              <a:rPr lang="en-US" smtClean="0"/>
              <a:t>‹#›</a:t>
            </a:fld>
            <a:endParaRPr lang="en-US"/>
          </a:p>
        </p:txBody>
      </p:sp>
    </p:spTree>
    <p:extLst>
      <p:ext uri="{BB962C8B-B14F-4D97-AF65-F5344CB8AC3E}">
        <p14:creationId xmlns:p14="http://schemas.microsoft.com/office/powerpoint/2010/main" val="788584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ELSA is a joint University of Connecticut Engineering Senior Design project with MEM and ECE teams.  In the Spring semester, this project was called ‘Making Rural Roads Safer’ but was renamed ‘ELSA’ since the first iteration presents an ICY caution message as a </a:t>
            </a:r>
            <a:r>
              <a:rPr lang="en-US"/>
              <a:t>hazardous condition as a </a:t>
            </a:r>
            <a:r>
              <a:rPr lang="en-US" dirty="0"/>
              <a:t>reference to the character Elsa in the Disney classic ‘Frozen’.</a:t>
            </a:r>
          </a:p>
          <a:p>
            <a:endParaRPr lang="en-US" dirty="0"/>
          </a:p>
          <a:p>
            <a:r>
              <a:rPr lang="en-US" dirty="0"/>
              <a:t>Two students from each department are participating in designing an end-to-end traffic sign system using electroluminescent panels to warn drivers of hazardous conditions in real time.  ELSA monitors environmental conditions, notifies on-coming vehicles of a current condition (icy roadway, children present), collects event data such as temperature, humidity, vehicle count and transmits this data to an ArcGIS server on the Storrs campus.  The data is used to assess local weather conditions and traffic patterns to allow Department of Transportation to adjust resources.</a:t>
            </a:r>
          </a:p>
        </p:txBody>
      </p:sp>
      <p:sp>
        <p:nvSpPr>
          <p:cNvPr id="4" name="Slide Number Placeholder 3"/>
          <p:cNvSpPr>
            <a:spLocks noGrp="1"/>
          </p:cNvSpPr>
          <p:nvPr>
            <p:ph type="sldNum" sz="quarter" idx="5"/>
          </p:nvPr>
        </p:nvSpPr>
        <p:spPr/>
        <p:txBody>
          <a:bodyPr/>
          <a:lstStyle/>
          <a:p>
            <a:fld id="{35EC40B6-8CA7-4A3F-B474-5396BBFBC37F}" type="slidenum">
              <a:rPr lang="en-US" smtClean="0"/>
              <a:t>1</a:t>
            </a:fld>
            <a:endParaRPr lang="en-US"/>
          </a:p>
        </p:txBody>
      </p:sp>
    </p:spTree>
    <p:extLst>
      <p:ext uri="{BB962C8B-B14F-4D97-AF65-F5344CB8AC3E}">
        <p14:creationId xmlns:p14="http://schemas.microsoft.com/office/powerpoint/2010/main" val="1865062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ELSA system is composed of traffic sign stations located along rural roadways just like other DOT systems that indicated an intersection, ‘stop’, or horizontal alignment.  Each station is self contained with electroluminescent panels, sensors, microprocessor, power supplies and Wi-Fi connectivity.  </a:t>
            </a:r>
          </a:p>
          <a:p>
            <a:endParaRPr lang="en-US" dirty="0"/>
          </a:p>
          <a:p>
            <a:r>
              <a:rPr lang="en-US" dirty="0"/>
              <a:t>Each station is designed to be a stand-alone piece of equipment and not connected to external power source.  A solar panel charges a 12-volt battery that powers the electronics and electroluminescent panels.  Each station connects to a local wireless access point.  An ArcGIS server integrates the event data and enables displaying event data on a smart phone and computer.</a:t>
            </a:r>
          </a:p>
        </p:txBody>
      </p:sp>
      <p:sp>
        <p:nvSpPr>
          <p:cNvPr id="4" name="Slide Number Placeholder 3"/>
          <p:cNvSpPr>
            <a:spLocks noGrp="1"/>
          </p:cNvSpPr>
          <p:nvPr>
            <p:ph type="sldNum" sz="quarter" idx="5"/>
          </p:nvPr>
        </p:nvSpPr>
        <p:spPr/>
        <p:txBody>
          <a:bodyPr/>
          <a:lstStyle/>
          <a:p>
            <a:fld id="{35EC40B6-8CA7-4A3F-B474-5396BBFBC37F}" type="slidenum">
              <a:rPr lang="en-US" smtClean="0"/>
              <a:t>2</a:t>
            </a:fld>
            <a:endParaRPr lang="en-US"/>
          </a:p>
        </p:txBody>
      </p:sp>
    </p:spTree>
    <p:extLst>
      <p:ext uri="{BB962C8B-B14F-4D97-AF65-F5344CB8AC3E}">
        <p14:creationId xmlns:p14="http://schemas.microsoft.com/office/powerpoint/2010/main" val="2363026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Systems engineering analyses are performed to allocate (assign) responsibilities to parts of the system.  Top level functions are broken down into tasks and events or actions.  For ELSA, the sponsor performed these systems analyses and depicts them in a final decision tree format.  </a:t>
            </a:r>
          </a:p>
          <a:p>
            <a:endParaRPr lang="en-US" dirty="0"/>
          </a:p>
          <a:p>
            <a:r>
              <a:rPr lang="en-US" dirty="0"/>
              <a:t>These analyses can be considered a simplified pictorial Concept of Operations (CONOPS).  CONOPS for large systems are presented in narrative format with many illustrations and figures.  For this project, a decision tree analysis helps to understand waypoints (decisions) that must be made to operate the system.  Waypoints are presented as yes/no decision points along the operational pathway.</a:t>
            </a:r>
          </a:p>
        </p:txBody>
      </p:sp>
      <p:sp>
        <p:nvSpPr>
          <p:cNvPr id="4" name="Slide Number Placeholder 3"/>
          <p:cNvSpPr>
            <a:spLocks noGrp="1"/>
          </p:cNvSpPr>
          <p:nvPr>
            <p:ph type="sldNum" sz="quarter" idx="5"/>
          </p:nvPr>
        </p:nvSpPr>
        <p:spPr/>
        <p:txBody>
          <a:bodyPr/>
          <a:lstStyle/>
          <a:p>
            <a:fld id="{35EC40B6-8CA7-4A3F-B474-5396BBFBC37F}" type="slidenum">
              <a:rPr lang="en-US" smtClean="0"/>
              <a:t>3</a:t>
            </a:fld>
            <a:endParaRPr lang="en-US"/>
          </a:p>
        </p:txBody>
      </p:sp>
    </p:spTree>
    <p:extLst>
      <p:ext uri="{BB962C8B-B14F-4D97-AF65-F5344CB8AC3E}">
        <p14:creationId xmlns:p14="http://schemas.microsoft.com/office/powerpoint/2010/main" val="4276471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To better understand how ELSA works, a systems engineering analysis was conducted.  This analysis combines classic systems engineering tools such as function, task, and decision tree analysis to decompose the system.  Functions are top level things that the system must do like ‘perform station health check’ or ‘power electronics.  A task is a second level thing like ‘check battery power’ or ‘check sensors.  Certain decisions must be made while the system is operating like temperature at or below 32 degrees F.  Functions, tasks and decisions are combined in this decision tree analysis.</a:t>
            </a:r>
          </a:p>
          <a:p>
            <a:endParaRPr lang="en-US" dirty="0"/>
          </a:p>
        </p:txBody>
      </p:sp>
      <p:sp>
        <p:nvSpPr>
          <p:cNvPr id="4" name="Slide Number Placeholder 3"/>
          <p:cNvSpPr>
            <a:spLocks noGrp="1"/>
          </p:cNvSpPr>
          <p:nvPr>
            <p:ph type="sldNum" sz="quarter" idx="5"/>
          </p:nvPr>
        </p:nvSpPr>
        <p:spPr/>
        <p:txBody>
          <a:bodyPr/>
          <a:lstStyle/>
          <a:p>
            <a:fld id="{35EC40B6-8CA7-4A3F-B474-5396BBFBC37F}" type="slidenum">
              <a:rPr lang="en-US" smtClean="0"/>
              <a:t>4</a:t>
            </a:fld>
            <a:endParaRPr lang="en-US"/>
          </a:p>
        </p:txBody>
      </p:sp>
    </p:spTree>
    <p:extLst>
      <p:ext uri="{BB962C8B-B14F-4D97-AF65-F5344CB8AC3E}">
        <p14:creationId xmlns:p14="http://schemas.microsoft.com/office/powerpoint/2010/main" val="94154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operational analysis begins at an ELSA sign station.  Sign station power must be turned on to operate the system.  This action will start the process of converting battery DC power to AC power to energize the ELSA sign station.  ELSA should periodically perform a system health check, perhaps every 24 hours or when a power interrupt occurs.  The health check would include power output, sensor readiness, GPS location, clock time and processor.</a:t>
            </a:r>
          </a:p>
          <a:p>
            <a:endParaRPr lang="en-US" dirty="0"/>
          </a:p>
          <a:p>
            <a:r>
              <a:rPr lang="en-US" dirty="0"/>
              <a:t>If the health check satisfies preprogrammed parameters plus tolerance (+ / - ), then a health status report is sent to the ArcGIS server. Likewise, if any parameter is out of spec, then a health status report is transmitted. If the health check meets tolerance requirements, then the sign station monitors the environment.  Monitoring the environment means ‘listening’ for a local sound such as an approaching vehicle, monitoring and recording temperature and humidity.  We are not worried about ‘false positives’ which might be a low flying aircraft or target shooting blasts.</a:t>
            </a:r>
          </a:p>
          <a:p>
            <a:endParaRPr lang="en-US" dirty="0"/>
          </a:p>
          <a:p>
            <a:r>
              <a:rPr lang="en-US" dirty="0"/>
              <a:t>If a sound is detected, then the clock starts recording the event.  Event data includes duration of the sound measured in seconds.  From the sponsors experience, events will occur every 3 – 5 minutes during daytime and every 45 minutes at night.  Events last between 6 and 20 seconds, typically.  </a:t>
            </a:r>
          </a:p>
        </p:txBody>
      </p:sp>
      <p:sp>
        <p:nvSpPr>
          <p:cNvPr id="4" name="Slide Number Placeholder 3"/>
          <p:cNvSpPr>
            <a:spLocks noGrp="1"/>
          </p:cNvSpPr>
          <p:nvPr>
            <p:ph type="sldNum" sz="quarter" idx="5"/>
          </p:nvPr>
        </p:nvSpPr>
        <p:spPr/>
        <p:txBody>
          <a:bodyPr/>
          <a:lstStyle/>
          <a:p>
            <a:fld id="{35EC40B6-8CA7-4A3F-B474-5396BBFBC37F}" type="slidenum">
              <a:rPr lang="en-US" smtClean="0"/>
              <a:t>5</a:t>
            </a:fld>
            <a:endParaRPr lang="en-US"/>
          </a:p>
        </p:txBody>
      </p:sp>
    </p:spTree>
    <p:extLst>
      <p:ext uri="{BB962C8B-B14F-4D97-AF65-F5344CB8AC3E}">
        <p14:creationId xmlns:p14="http://schemas.microsoft.com/office/powerpoint/2010/main" val="1389619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the same time a sound event is detected, ELSA will activate the ‘SLOW’ and ‘DOWN’ panels.  Panels should stay illuminated (activated) until the end of the sound event or at least 15 seconds to time out and reset the panels.  </a:t>
            </a:r>
          </a:p>
          <a:p>
            <a:endParaRPr lang="en-US" dirty="0"/>
          </a:p>
          <a:p>
            <a:r>
              <a:rPr lang="en-US" dirty="0"/>
              <a:t>Two conditions need to happen almost simultaneously for the ‘ICY’ panel to activate.  According to most meteorological data, snow and or ice starts to form when the temperature is about 32 degrees F and the humidity is about 70%.  </a:t>
            </a:r>
          </a:p>
          <a:p>
            <a:endParaRPr lang="en-US" dirty="0"/>
          </a:p>
          <a:p>
            <a:r>
              <a:rPr lang="en-US" dirty="0"/>
              <a:t>If the two sensors detect this condition, then a signal is sent to the ‘ICY’ panel inverter to flip and activate.  This signal will trigger an event file to be built that collects the start and end times, the elapsed time, temperature and humidity plus ELSA station location.  This file is then sent to the ArcGIS server.</a:t>
            </a:r>
          </a:p>
        </p:txBody>
      </p:sp>
      <p:sp>
        <p:nvSpPr>
          <p:cNvPr id="4" name="Slide Number Placeholder 3"/>
          <p:cNvSpPr>
            <a:spLocks noGrp="1"/>
          </p:cNvSpPr>
          <p:nvPr>
            <p:ph type="sldNum" sz="quarter" idx="5"/>
          </p:nvPr>
        </p:nvSpPr>
        <p:spPr/>
        <p:txBody>
          <a:bodyPr/>
          <a:lstStyle/>
          <a:p>
            <a:fld id="{35EC40B6-8CA7-4A3F-B474-5396BBFBC37F}" type="slidenum">
              <a:rPr lang="en-US" smtClean="0"/>
              <a:t>6</a:t>
            </a:fld>
            <a:endParaRPr lang="en-US"/>
          </a:p>
        </p:txBody>
      </p:sp>
    </p:spTree>
    <p:extLst>
      <p:ext uri="{BB962C8B-B14F-4D97-AF65-F5344CB8AC3E}">
        <p14:creationId xmlns:p14="http://schemas.microsoft.com/office/powerpoint/2010/main" val="3047773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an event, a message is sent to the ArcGIS server.  After authenticating the message, ArcGIS forces an alert popup on the smart phone or computer user interface.  Any user logged into the system can activate the alert and acknowledge receipt.  A color-coded popup might identify a condition, time and date as well as location of station activation.  </a:t>
            </a:r>
          </a:p>
          <a:p>
            <a:endParaRPr lang="en-US" dirty="0"/>
          </a:p>
          <a:p>
            <a:r>
              <a:rPr lang="en-US" dirty="0"/>
              <a:t>Given the restrictions of time and personnel, only a prototype of the user interface is expected as part of this senior design project.  It would be extremely advantageous if a real working prototype with end-to-end connectivity is developed.  Such an achievement would demonstrate the possibilities to the Connecticut Department of Transportation and applying the demonstration as evidence for a $500K CTDOT grant.</a:t>
            </a:r>
          </a:p>
        </p:txBody>
      </p:sp>
      <p:sp>
        <p:nvSpPr>
          <p:cNvPr id="4" name="Slide Number Placeholder 3"/>
          <p:cNvSpPr>
            <a:spLocks noGrp="1"/>
          </p:cNvSpPr>
          <p:nvPr>
            <p:ph type="sldNum" sz="quarter" idx="5"/>
          </p:nvPr>
        </p:nvSpPr>
        <p:spPr/>
        <p:txBody>
          <a:bodyPr/>
          <a:lstStyle/>
          <a:p>
            <a:fld id="{35EC40B6-8CA7-4A3F-B474-5396BBFBC37F}" type="slidenum">
              <a:rPr lang="en-US" smtClean="0"/>
              <a:t>7</a:t>
            </a:fld>
            <a:endParaRPr lang="en-US"/>
          </a:p>
        </p:txBody>
      </p:sp>
    </p:spTree>
    <p:extLst>
      <p:ext uri="{BB962C8B-B14F-4D97-AF65-F5344CB8AC3E}">
        <p14:creationId xmlns:p14="http://schemas.microsoft.com/office/powerpoint/2010/main" val="2663992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94230-404D-F0A4-9F60-601A4EB64E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27183AA-E814-694B-F765-8490FE7449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45D1B6-AD12-1564-A0DE-F18A01EFB909}"/>
              </a:ext>
            </a:extLst>
          </p:cNvPr>
          <p:cNvSpPr>
            <a:spLocks noGrp="1"/>
          </p:cNvSpPr>
          <p:nvPr>
            <p:ph type="dt" sz="half" idx="10"/>
          </p:nvPr>
        </p:nvSpPr>
        <p:spPr/>
        <p:txBody>
          <a:bodyPr/>
          <a:lstStyle/>
          <a:p>
            <a:fld id="{07BD092C-C85C-4227-8D27-1152C539CFF7}" type="datetime1">
              <a:rPr lang="en-US" smtClean="0"/>
              <a:t>1/16/2023</a:t>
            </a:fld>
            <a:endParaRPr lang="en-US"/>
          </a:p>
        </p:txBody>
      </p:sp>
      <p:sp>
        <p:nvSpPr>
          <p:cNvPr id="5" name="Footer Placeholder 4">
            <a:extLst>
              <a:ext uri="{FF2B5EF4-FFF2-40B4-BE49-F238E27FC236}">
                <a16:creationId xmlns:a16="http://schemas.microsoft.com/office/drawing/2014/main" id="{26102BBA-DBF6-C9B3-D62B-7FD9F8F6EABE}"/>
              </a:ext>
            </a:extLst>
          </p:cNvPr>
          <p:cNvSpPr>
            <a:spLocks noGrp="1"/>
          </p:cNvSpPr>
          <p:nvPr>
            <p:ph type="ftr" sz="quarter" idx="11"/>
          </p:nvPr>
        </p:nvSpPr>
        <p:spPr/>
        <p:txBody>
          <a:bodyPr/>
          <a:lstStyle/>
          <a:p>
            <a:r>
              <a:rPr lang="en-US"/>
              <a:t>A University of Connecticut Engineering Senior Design Project MEM 4971 Team 12 Richard Davids, Sponsor.</a:t>
            </a:r>
          </a:p>
        </p:txBody>
      </p:sp>
      <p:sp>
        <p:nvSpPr>
          <p:cNvPr id="6" name="Slide Number Placeholder 5">
            <a:extLst>
              <a:ext uri="{FF2B5EF4-FFF2-40B4-BE49-F238E27FC236}">
                <a16:creationId xmlns:a16="http://schemas.microsoft.com/office/drawing/2014/main" id="{33D673D9-C2B3-C23F-B5AA-8EBC599287F6}"/>
              </a:ext>
            </a:extLst>
          </p:cNvPr>
          <p:cNvSpPr>
            <a:spLocks noGrp="1"/>
          </p:cNvSpPr>
          <p:nvPr>
            <p:ph type="sldNum" sz="quarter" idx="12"/>
          </p:nvPr>
        </p:nvSpPr>
        <p:spPr/>
        <p:txBody>
          <a:bodyPr/>
          <a:lstStyle/>
          <a:p>
            <a:fld id="{D50D054B-F977-4003-BE79-A50F6E238AFC}" type="slidenum">
              <a:rPr lang="en-US" smtClean="0"/>
              <a:t>‹#›</a:t>
            </a:fld>
            <a:endParaRPr lang="en-US"/>
          </a:p>
        </p:txBody>
      </p:sp>
    </p:spTree>
    <p:extLst>
      <p:ext uri="{BB962C8B-B14F-4D97-AF65-F5344CB8AC3E}">
        <p14:creationId xmlns:p14="http://schemas.microsoft.com/office/powerpoint/2010/main" val="335289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35B9F-ACFB-EF8A-62DA-D8465F671E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1CF573-1273-E641-2217-8F28468817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B23C53-2478-F71F-AB30-01439505DA69}"/>
              </a:ext>
            </a:extLst>
          </p:cNvPr>
          <p:cNvSpPr>
            <a:spLocks noGrp="1"/>
          </p:cNvSpPr>
          <p:nvPr>
            <p:ph type="dt" sz="half" idx="10"/>
          </p:nvPr>
        </p:nvSpPr>
        <p:spPr/>
        <p:txBody>
          <a:bodyPr/>
          <a:lstStyle/>
          <a:p>
            <a:fld id="{E6CD2FF1-CF7D-4E21-B371-E5C549BD9485}" type="datetime1">
              <a:rPr lang="en-US" smtClean="0"/>
              <a:t>1/16/2023</a:t>
            </a:fld>
            <a:endParaRPr lang="en-US"/>
          </a:p>
        </p:txBody>
      </p:sp>
      <p:sp>
        <p:nvSpPr>
          <p:cNvPr id="5" name="Footer Placeholder 4">
            <a:extLst>
              <a:ext uri="{FF2B5EF4-FFF2-40B4-BE49-F238E27FC236}">
                <a16:creationId xmlns:a16="http://schemas.microsoft.com/office/drawing/2014/main" id="{4B203909-50C0-514B-0FAB-8E3F5113114B}"/>
              </a:ext>
            </a:extLst>
          </p:cNvPr>
          <p:cNvSpPr>
            <a:spLocks noGrp="1"/>
          </p:cNvSpPr>
          <p:nvPr>
            <p:ph type="ftr" sz="quarter" idx="11"/>
          </p:nvPr>
        </p:nvSpPr>
        <p:spPr/>
        <p:txBody>
          <a:bodyPr/>
          <a:lstStyle/>
          <a:p>
            <a:r>
              <a:rPr lang="en-US"/>
              <a:t>A University of Connecticut Engineering Senior Design Project MEM 4971 Team 12 Richard Davids, Sponsor.</a:t>
            </a:r>
          </a:p>
        </p:txBody>
      </p:sp>
      <p:sp>
        <p:nvSpPr>
          <p:cNvPr id="6" name="Slide Number Placeholder 5">
            <a:extLst>
              <a:ext uri="{FF2B5EF4-FFF2-40B4-BE49-F238E27FC236}">
                <a16:creationId xmlns:a16="http://schemas.microsoft.com/office/drawing/2014/main" id="{FB881E3C-0288-121A-5EA3-40D67E67D976}"/>
              </a:ext>
            </a:extLst>
          </p:cNvPr>
          <p:cNvSpPr>
            <a:spLocks noGrp="1"/>
          </p:cNvSpPr>
          <p:nvPr>
            <p:ph type="sldNum" sz="quarter" idx="12"/>
          </p:nvPr>
        </p:nvSpPr>
        <p:spPr/>
        <p:txBody>
          <a:bodyPr/>
          <a:lstStyle/>
          <a:p>
            <a:fld id="{D50D054B-F977-4003-BE79-A50F6E238AFC}" type="slidenum">
              <a:rPr lang="en-US" smtClean="0"/>
              <a:t>‹#›</a:t>
            </a:fld>
            <a:endParaRPr lang="en-US"/>
          </a:p>
        </p:txBody>
      </p:sp>
    </p:spTree>
    <p:extLst>
      <p:ext uri="{BB962C8B-B14F-4D97-AF65-F5344CB8AC3E}">
        <p14:creationId xmlns:p14="http://schemas.microsoft.com/office/powerpoint/2010/main" val="103284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CF793F-82C5-ACE8-113E-EE1B600CBB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45A01B-76E6-753A-F9C6-11FAD6B3AA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77C666-4F55-B2C7-88B8-38F768ED478A}"/>
              </a:ext>
            </a:extLst>
          </p:cNvPr>
          <p:cNvSpPr>
            <a:spLocks noGrp="1"/>
          </p:cNvSpPr>
          <p:nvPr>
            <p:ph type="dt" sz="half" idx="10"/>
          </p:nvPr>
        </p:nvSpPr>
        <p:spPr/>
        <p:txBody>
          <a:bodyPr/>
          <a:lstStyle/>
          <a:p>
            <a:fld id="{7AE61F3A-F8DE-477F-B171-1D77D63C5EE1}" type="datetime1">
              <a:rPr lang="en-US" smtClean="0"/>
              <a:t>1/16/2023</a:t>
            </a:fld>
            <a:endParaRPr lang="en-US"/>
          </a:p>
        </p:txBody>
      </p:sp>
      <p:sp>
        <p:nvSpPr>
          <p:cNvPr id="5" name="Footer Placeholder 4">
            <a:extLst>
              <a:ext uri="{FF2B5EF4-FFF2-40B4-BE49-F238E27FC236}">
                <a16:creationId xmlns:a16="http://schemas.microsoft.com/office/drawing/2014/main" id="{679228AB-D11B-D1B9-A413-C19780183B05}"/>
              </a:ext>
            </a:extLst>
          </p:cNvPr>
          <p:cNvSpPr>
            <a:spLocks noGrp="1"/>
          </p:cNvSpPr>
          <p:nvPr>
            <p:ph type="ftr" sz="quarter" idx="11"/>
          </p:nvPr>
        </p:nvSpPr>
        <p:spPr/>
        <p:txBody>
          <a:bodyPr/>
          <a:lstStyle/>
          <a:p>
            <a:r>
              <a:rPr lang="en-US"/>
              <a:t>A University of Connecticut Engineering Senior Design Project MEM 4971 Team 12 Richard Davids, Sponsor.</a:t>
            </a:r>
          </a:p>
        </p:txBody>
      </p:sp>
      <p:sp>
        <p:nvSpPr>
          <p:cNvPr id="6" name="Slide Number Placeholder 5">
            <a:extLst>
              <a:ext uri="{FF2B5EF4-FFF2-40B4-BE49-F238E27FC236}">
                <a16:creationId xmlns:a16="http://schemas.microsoft.com/office/drawing/2014/main" id="{485980D2-0EFC-DF10-53B6-18CB472D2528}"/>
              </a:ext>
            </a:extLst>
          </p:cNvPr>
          <p:cNvSpPr>
            <a:spLocks noGrp="1"/>
          </p:cNvSpPr>
          <p:nvPr>
            <p:ph type="sldNum" sz="quarter" idx="12"/>
          </p:nvPr>
        </p:nvSpPr>
        <p:spPr/>
        <p:txBody>
          <a:bodyPr/>
          <a:lstStyle/>
          <a:p>
            <a:fld id="{D50D054B-F977-4003-BE79-A50F6E238AFC}" type="slidenum">
              <a:rPr lang="en-US" smtClean="0"/>
              <a:t>‹#›</a:t>
            </a:fld>
            <a:endParaRPr lang="en-US"/>
          </a:p>
        </p:txBody>
      </p:sp>
    </p:spTree>
    <p:extLst>
      <p:ext uri="{BB962C8B-B14F-4D97-AF65-F5344CB8AC3E}">
        <p14:creationId xmlns:p14="http://schemas.microsoft.com/office/powerpoint/2010/main" val="1415209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F5924-D83F-4C03-66EB-E8B28AD2DD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5049B4-35BC-FC99-F021-288DCA9ABB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CCB076-84D4-F19B-AE0B-218A60F41270}"/>
              </a:ext>
            </a:extLst>
          </p:cNvPr>
          <p:cNvSpPr>
            <a:spLocks noGrp="1"/>
          </p:cNvSpPr>
          <p:nvPr>
            <p:ph type="dt" sz="half" idx="10"/>
          </p:nvPr>
        </p:nvSpPr>
        <p:spPr/>
        <p:txBody>
          <a:bodyPr/>
          <a:lstStyle/>
          <a:p>
            <a:fld id="{404F871F-C886-45F4-B560-80919F1B137C}" type="datetime1">
              <a:rPr lang="en-US" smtClean="0"/>
              <a:t>1/16/2023</a:t>
            </a:fld>
            <a:endParaRPr lang="en-US"/>
          </a:p>
        </p:txBody>
      </p:sp>
      <p:sp>
        <p:nvSpPr>
          <p:cNvPr id="5" name="Footer Placeholder 4">
            <a:extLst>
              <a:ext uri="{FF2B5EF4-FFF2-40B4-BE49-F238E27FC236}">
                <a16:creationId xmlns:a16="http://schemas.microsoft.com/office/drawing/2014/main" id="{11CDC99C-C509-A1C7-5F2D-C1436D491844}"/>
              </a:ext>
            </a:extLst>
          </p:cNvPr>
          <p:cNvSpPr>
            <a:spLocks noGrp="1"/>
          </p:cNvSpPr>
          <p:nvPr>
            <p:ph type="ftr" sz="quarter" idx="11"/>
          </p:nvPr>
        </p:nvSpPr>
        <p:spPr/>
        <p:txBody>
          <a:bodyPr/>
          <a:lstStyle/>
          <a:p>
            <a:r>
              <a:rPr lang="en-US"/>
              <a:t>A University of Connecticut Engineering Senior Design Project MEM 4971 Team 12 Richard Davids, Sponsor.</a:t>
            </a:r>
          </a:p>
        </p:txBody>
      </p:sp>
      <p:sp>
        <p:nvSpPr>
          <p:cNvPr id="6" name="Slide Number Placeholder 5">
            <a:extLst>
              <a:ext uri="{FF2B5EF4-FFF2-40B4-BE49-F238E27FC236}">
                <a16:creationId xmlns:a16="http://schemas.microsoft.com/office/drawing/2014/main" id="{B83B97F4-48BD-5500-B983-709200151DD7}"/>
              </a:ext>
            </a:extLst>
          </p:cNvPr>
          <p:cNvSpPr>
            <a:spLocks noGrp="1"/>
          </p:cNvSpPr>
          <p:nvPr>
            <p:ph type="sldNum" sz="quarter" idx="12"/>
          </p:nvPr>
        </p:nvSpPr>
        <p:spPr/>
        <p:txBody>
          <a:bodyPr/>
          <a:lstStyle/>
          <a:p>
            <a:fld id="{D50D054B-F977-4003-BE79-A50F6E238AFC}" type="slidenum">
              <a:rPr lang="en-US" smtClean="0"/>
              <a:t>‹#›</a:t>
            </a:fld>
            <a:endParaRPr lang="en-US"/>
          </a:p>
        </p:txBody>
      </p:sp>
    </p:spTree>
    <p:extLst>
      <p:ext uri="{BB962C8B-B14F-4D97-AF65-F5344CB8AC3E}">
        <p14:creationId xmlns:p14="http://schemas.microsoft.com/office/powerpoint/2010/main" val="3056910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B68CC-2360-2764-FB68-A8CC332ADB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0B5140-0BAF-10B9-C3ED-D192792AA2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60852E-C99F-E62A-72D0-7F036BD95D15}"/>
              </a:ext>
            </a:extLst>
          </p:cNvPr>
          <p:cNvSpPr>
            <a:spLocks noGrp="1"/>
          </p:cNvSpPr>
          <p:nvPr>
            <p:ph type="dt" sz="half" idx="10"/>
          </p:nvPr>
        </p:nvSpPr>
        <p:spPr/>
        <p:txBody>
          <a:bodyPr/>
          <a:lstStyle/>
          <a:p>
            <a:fld id="{7C35FEE1-044D-4631-9D32-3FE65CD8D97C}" type="datetime1">
              <a:rPr lang="en-US" smtClean="0"/>
              <a:t>1/16/2023</a:t>
            </a:fld>
            <a:endParaRPr lang="en-US"/>
          </a:p>
        </p:txBody>
      </p:sp>
      <p:sp>
        <p:nvSpPr>
          <p:cNvPr id="5" name="Footer Placeholder 4">
            <a:extLst>
              <a:ext uri="{FF2B5EF4-FFF2-40B4-BE49-F238E27FC236}">
                <a16:creationId xmlns:a16="http://schemas.microsoft.com/office/drawing/2014/main" id="{96DD6DAC-3E73-D8F6-32F2-BB6CD948B3C8}"/>
              </a:ext>
            </a:extLst>
          </p:cNvPr>
          <p:cNvSpPr>
            <a:spLocks noGrp="1"/>
          </p:cNvSpPr>
          <p:nvPr>
            <p:ph type="ftr" sz="quarter" idx="11"/>
          </p:nvPr>
        </p:nvSpPr>
        <p:spPr/>
        <p:txBody>
          <a:bodyPr/>
          <a:lstStyle/>
          <a:p>
            <a:r>
              <a:rPr lang="en-US"/>
              <a:t>A University of Connecticut Engineering Senior Design Project MEM 4971 Team 12 Richard Davids, Sponsor.</a:t>
            </a:r>
          </a:p>
        </p:txBody>
      </p:sp>
      <p:sp>
        <p:nvSpPr>
          <p:cNvPr id="6" name="Slide Number Placeholder 5">
            <a:extLst>
              <a:ext uri="{FF2B5EF4-FFF2-40B4-BE49-F238E27FC236}">
                <a16:creationId xmlns:a16="http://schemas.microsoft.com/office/drawing/2014/main" id="{0E12EA8E-BE89-70D5-1230-C5C0246ECF44}"/>
              </a:ext>
            </a:extLst>
          </p:cNvPr>
          <p:cNvSpPr>
            <a:spLocks noGrp="1"/>
          </p:cNvSpPr>
          <p:nvPr>
            <p:ph type="sldNum" sz="quarter" idx="12"/>
          </p:nvPr>
        </p:nvSpPr>
        <p:spPr/>
        <p:txBody>
          <a:bodyPr/>
          <a:lstStyle/>
          <a:p>
            <a:fld id="{D50D054B-F977-4003-BE79-A50F6E238AFC}" type="slidenum">
              <a:rPr lang="en-US" smtClean="0"/>
              <a:t>‹#›</a:t>
            </a:fld>
            <a:endParaRPr lang="en-US"/>
          </a:p>
        </p:txBody>
      </p:sp>
    </p:spTree>
    <p:extLst>
      <p:ext uri="{BB962C8B-B14F-4D97-AF65-F5344CB8AC3E}">
        <p14:creationId xmlns:p14="http://schemas.microsoft.com/office/powerpoint/2010/main" val="1197095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2801E-D103-C45B-38DA-3BF3E9334B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A13543-DF2E-2C70-3636-FCEC89EE1D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4D90C2A-7A11-1245-CDC1-9A47C7DF9C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B8C0FC-CA96-62FD-3EFF-F62062142E2B}"/>
              </a:ext>
            </a:extLst>
          </p:cNvPr>
          <p:cNvSpPr>
            <a:spLocks noGrp="1"/>
          </p:cNvSpPr>
          <p:nvPr>
            <p:ph type="dt" sz="half" idx="10"/>
          </p:nvPr>
        </p:nvSpPr>
        <p:spPr/>
        <p:txBody>
          <a:bodyPr/>
          <a:lstStyle/>
          <a:p>
            <a:fld id="{641649C3-313D-4088-BC61-061106E6D013}" type="datetime1">
              <a:rPr lang="en-US" smtClean="0"/>
              <a:t>1/16/2023</a:t>
            </a:fld>
            <a:endParaRPr lang="en-US"/>
          </a:p>
        </p:txBody>
      </p:sp>
      <p:sp>
        <p:nvSpPr>
          <p:cNvPr id="6" name="Footer Placeholder 5">
            <a:extLst>
              <a:ext uri="{FF2B5EF4-FFF2-40B4-BE49-F238E27FC236}">
                <a16:creationId xmlns:a16="http://schemas.microsoft.com/office/drawing/2014/main" id="{D9C3B3EC-E14C-D726-4801-54F586DA43B6}"/>
              </a:ext>
            </a:extLst>
          </p:cNvPr>
          <p:cNvSpPr>
            <a:spLocks noGrp="1"/>
          </p:cNvSpPr>
          <p:nvPr>
            <p:ph type="ftr" sz="quarter" idx="11"/>
          </p:nvPr>
        </p:nvSpPr>
        <p:spPr/>
        <p:txBody>
          <a:bodyPr/>
          <a:lstStyle/>
          <a:p>
            <a:r>
              <a:rPr lang="en-US"/>
              <a:t>A University of Connecticut Engineering Senior Design Project MEM 4971 Team 12 Richard Davids, Sponsor.</a:t>
            </a:r>
          </a:p>
        </p:txBody>
      </p:sp>
      <p:sp>
        <p:nvSpPr>
          <p:cNvPr id="7" name="Slide Number Placeholder 6">
            <a:extLst>
              <a:ext uri="{FF2B5EF4-FFF2-40B4-BE49-F238E27FC236}">
                <a16:creationId xmlns:a16="http://schemas.microsoft.com/office/drawing/2014/main" id="{BD27FB82-4905-412D-A9BD-05CB447C70BB}"/>
              </a:ext>
            </a:extLst>
          </p:cNvPr>
          <p:cNvSpPr>
            <a:spLocks noGrp="1"/>
          </p:cNvSpPr>
          <p:nvPr>
            <p:ph type="sldNum" sz="quarter" idx="12"/>
          </p:nvPr>
        </p:nvSpPr>
        <p:spPr/>
        <p:txBody>
          <a:bodyPr/>
          <a:lstStyle/>
          <a:p>
            <a:fld id="{D50D054B-F977-4003-BE79-A50F6E238AFC}" type="slidenum">
              <a:rPr lang="en-US" smtClean="0"/>
              <a:t>‹#›</a:t>
            </a:fld>
            <a:endParaRPr lang="en-US"/>
          </a:p>
        </p:txBody>
      </p:sp>
    </p:spTree>
    <p:extLst>
      <p:ext uri="{BB962C8B-B14F-4D97-AF65-F5344CB8AC3E}">
        <p14:creationId xmlns:p14="http://schemas.microsoft.com/office/powerpoint/2010/main" val="3527601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4E9D6-023A-925F-E81A-93BD12BD1F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7044BA-666B-838C-2D1F-CEE33EDAAE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A7968B-70D7-2D47-A06D-BCA9D566CB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B9ECB3-43C9-63C1-F63B-B712E7BF7E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22DE96-E602-25C1-F406-1D6A5DC308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273AA9-E7CE-279F-4A99-EA4CA79C2A90}"/>
              </a:ext>
            </a:extLst>
          </p:cNvPr>
          <p:cNvSpPr>
            <a:spLocks noGrp="1"/>
          </p:cNvSpPr>
          <p:nvPr>
            <p:ph type="dt" sz="half" idx="10"/>
          </p:nvPr>
        </p:nvSpPr>
        <p:spPr/>
        <p:txBody>
          <a:bodyPr/>
          <a:lstStyle/>
          <a:p>
            <a:fld id="{70833AB8-FF88-49A3-8EB4-46B43338ECA6}" type="datetime1">
              <a:rPr lang="en-US" smtClean="0"/>
              <a:t>1/16/2023</a:t>
            </a:fld>
            <a:endParaRPr lang="en-US"/>
          </a:p>
        </p:txBody>
      </p:sp>
      <p:sp>
        <p:nvSpPr>
          <p:cNvPr id="8" name="Footer Placeholder 7">
            <a:extLst>
              <a:ext uri="{FF2B5EF4-FFF2-40B4-BE49-F238E27FC236}">
                <a16:creationId xmlns:a16="http://schemas.microsoft.com/office/drawing/2014/main" id="{32E5CF41-2CEA-372F-5659-F96912940327}"/>
              </a:ext>
            </a:extLst>
          </p:cNvPr>
          <p:cNvSpPr>
            <a:spLocks noGrp="1"/>
          </p:cNvSpPr>
          <p:nvPr>
            <p:ph type="ftr" sz="quarter" idx="11"/>
          </p:nvPr>
        </p:nvSpPr>
        <p:spPr/>
        <p:txBody>
          <a:bodyPr/>
          <a:lstStyle/>
          <a:p>
            <a:r>
              <a:rPr lang="en-US"/>
              <a:t>A University of Connecticut Engineering Senior Design Project MEM 4971 Team 12 Richard Davids, Sponsor.</a:t>
            </a:r>
          </a:p>
        </p:txBody>
      </p:sp>
      <p:sp>
        <p:nvSpPr>
          <p:cNvPr id="9" name="Slide Number Placeholder 8">
            <a:extLst>
              <a:ext uri="{FF2B5EF4-FFF2-40B4-BE49-F238E27FC236}">
                <a16:creationId xmlns:a16="http://schemas.microsoft.com/office/drawing/2014/main" id="{707CC2B9-2791-6AA8-E355-C9A7B2311BCA}"/>
              </a:ext>
            </a:extLst>
          </p:cNvPr>
          <p:cNvSpPr>
            <a:spLocks noGrp="1"/>
          </p:cNvSpPr>
          <p:nvPr>
            <p:ph type="sldNum" sz="quarter" idx="12"/>
          </p:nvPr>
        </p:nvSpPr>
        <p:spPr/>
        <p:txBody>
          <a:bodyPr/>
          <a:lstStyle/>
          <a:p>
            <a:fld id="{D50D054B-F977-4003-BE79-A50F6E238AFC}" type="slidenum">
              <a:rPr lang="en-US" smtClean="0"/>
              <a:t>‹#›</a:t>
            </a:fld>
            <a:endParaRPr lang="en-US"/>
          </a:p>
        </p:txBody>
      </p:sp>
    </p:spTree>
    <p:extLst>
      <p:ext uri="{BB962C8B-B14F-4D97-AF65-F5344CB8AC3E}">
        <p14:creationId xmlns:p14="http://schemas.microsoft.com/office/powerpoint/2010/main" val="406840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41E7E-A63E-E72E-666B-573389AF18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A56AE1-409C-11B9-82A6-AB55544F549D}"/>
              </a:ext>
            </a:extLst>
          </p:cNvPr>
          <p:cNvSpPr>
            <a:spLocks noGrp="1"/>
          </p:cNvSpPr>
          <p:nvPr>
            <p:ph type="dt" sz="half" idx="10"/>
          </p:nvPr>
        </p:nvSpPr>
        <p:spPr/>
        <p:txBody>
          <a:bodyPr/>
          <a:lstStyle/>
          <a:p>
            <a:fld id="{E92EF998-7B55-47ED-A1B1-16A3915A0C46}" type="datetime1">
              <a:rPr lang="en-US" smtClean="0"/>
              <a:t>1/16/2023</a:t>
            </a:fld>
            <a:endParaRPr lang="en-US"/>
          </a:p>
        </p:txBody>
      </p:sp>
      <p:sp>
        <p:nvSpPr>
          <p:cNvPr id="4" name="Footer Placeholder 3">
            <a:extLst>
              <a:ext uri="{FF2B5EF4-FFF2-40B4-BE49-F238E27FC236}">
                <a16:creationId xmlns:a16="http://schemas.microsoft.com/office/drawing/2014/main" id="{587439C9-103C-0165-38F5-7F6BA1277A95}"/>
              </a:ext>
            </a:extLst>
          </p:cNvPr>
          <p:cNvSpPr>
            <a:spLocks noGrp="1"/>
          </p:cNvSpPr>
          <p:nvPr>
            <p:ph type="ftr" sz="quarter" idx="11"/>
          </p:nvPr>
        </p:nvSpPr>
        <p:spPr/>
        <p:txBody>
          <a:bodyPr/>
          <a:lstStyle/>
          <a:p>
            <a:r>
              <a:rPr lang="en-US"/>
              <a:t>A University of Connecticut Engineering Senior Design Project MEM 4971 Team 12 Richard Davids, Sponsor.</a:t>
            </a:r>
          </a:p>
        </p:txBody>
      </p:sp>
      <p:sp>
        <p:nvSpPr>
          <p:cNvPr id="5" name="Slide Number Placeholder 4">
            <a:extLst>
              <a:ext uri="{FF2B5EF4-FFF2-40B4-BE49-F238E27FC236}">
                <a16:creationId xmlns:a16="http://schemas.microsoft.com/office/drawing/2014/main" id="{00A85AF5-273D-284E-B44C-53439DB462A0}"/>
              </a:ext>
            </a:extLst>
          </p:cNvPr>
          <p:cNvSpPr>
            <a:spLocks noGrp="1"/>
          </p:cNvSpPr>
          <p:nvPr>
            <p:ph type="sldNum" sz="quarter" idx="12"/>
          </p:nvPr>
        </p:nvSpPr>
        <p:spPr/>
        <p:txBody>
          <a:bodyPr/>
          <a:lstStyle/>
          <a:p>
            <a:fld id="{D50D054B-F977-4003-BE79-A50F6E238AFC}" type="slidenum">
              <a:rPr lang="en-US" smtClean="0"/>
              <a:t>‹#›</a:t>
            </a:fld>
            <a:endParaRPr lang="en-US"/>
          </a:p>
        </p:txBody>
      </p:sp>
    </p:spTree>
    <p:extLst>
      <p:ext uri="{BB962C8B-B14F-4D97-AF65-F5344CB8AC3E}">
        <p14:creationId xmlns:p14="http://schemas.microsoft.com/office/powerpoint/2010/main" val="3961422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57C6AD-F3FA-F4CD-5AD3-801958E504A4}"/>
              </a:ext>
            </a:extLst>
          </p:cNvPr>
          <p:cNvSpPr>
            <a:spLocks noGrp="1"/>
          </p:cNvSpPr>
          <p:nvPr>
            <p:ph type="dt" sz="half" idx="10"/>
          </p:nvPr>
        </p:nvSpPr>
        <p:spPr/>
        <p:txBody>
          <a:bodyPr/>
          <a:lstStyle/>
          <a:p>
            <a:fld id="{3DDA3483-3ED6-4699-BF01-759EE22949E7}" type="datetime1">
              <a:rPr lang="en-US" smtClean="0"/>
              <a:t>1/16/2023</a:t>
            </a:fld>
            <a:endParaRPr lang="en-US"/>
          </a:p>
        </p:txBody>
      </p:sp>
      <p:sp>
        <p:nvSpPr>
          <p:cNvPr id="3" name="Footer Placeholder 2">
            <a:extLst>
              <a:ext uri="{FF2B5EF4-FFF2-40B4-BE49-F238E27FC236}">
                <a16:creationId xmlns:a16="http://schemas.microsoft.com/office/drawing/2014/main" id="{DA577511-92EA-2271-7AA6-A43D746705D2}"/>
              </a:ext>
            </a:extLst>
          </p:cNvPr>
          <p:cNvSpPr>
            <a:spLocks noGrp="1"/>
          </p:cNvSpPr>
          <p:nvPr>
            <p:ph type="ftr" sz="quarter" idx="11"/>
          </p:nvPr>
        </p:nvSpPr>
        <p:spPr/>
        <p:txBody>
          <a:bodyPr/>
          <a:lstStyle/>
          <a:p>
            <a:r>
              <a:rPr lang="en-US"/>
              <a:t>A University of Connecticut Engineering Senior Design Project MEM 4971 Team 12 Richard Davids, Sponsor.</a:t>
            </a:r>
          </a:p>
        </p:txBody>
      </p:sp>
      <p:sp>
        <p:nvSpPr>
          <p:cNvPr id="4" name="Slide Number Placeholder 3">
            <a:extLst>
              <a:ext uri="{FF2B5EF4-FFF2-40B4-BE49-F238E27FC236}">
                <a16:creationId xmlns:a16="http://schemas.microsoft.com/office/drawing/2014/main" id="{A2E37472-C65E-DCD0-CF79-92E17432CDC8}"/>
              </a:ext>
            </a:extLst>
          </p:cNvPr>
          <p:cNvSpPr>
            <a:spLocks noGrp="1"/>
          </p:cNvSpPr>
          <p:nvPr>
            <p:ph type="sldNum" sz="quarter" idx="12"/>
          </p:nvPr>
        </p:nvSpPr>
        <p:spPr/>
        <p:txBody>
          <a:bodyPr/>
          <a:lstStyle/>
          <a:p>
            <a:fld id="{D50D054B-F977-4003-BE79-A50F6E238AFC}" type="slidenum">
              <a:rPr lang="en-US" smtClean="0"/>
              <a:t>‹#›</a:t>
            </a:fld>
            <a:endParaRPr lang="en-US"/>
          </a:p>
        </p:txBody>
      </p:sp>
    </p:spTree>
    <p:extLst>
      <p:ext uri="{BB962C8B-B14F-4D97-AF65-F5344CB8AC3E}">
        <p14:creationId xmlns:p14="http://schemas.microsoft.com/office/powerpoint/2010/main" val="4219292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3CAB7-EE02-04F9-6499-A541DA1B37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938FF1-6F53-3159-98A0-1AD251E311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B316EE-E5A6-3766-FF97-8990023D0A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79AA87-0E4D-E22A-0400-13C3996A953F}"/>
              </a:ext>
            </a:extLst>
          </p:cNvPr>
          <p:cNvSpPr>
            <a:spLocks noGrp="1"/>
          </p:cNvSpPr>
          <p:nvPr>
            <p:ph type="dt" sz="half" idx="10"/>
          </p:nvPr>
        </p:nvSpPr>
        <p:spPr/>
        <p:txBody>
          <a:bodyPr/>
          <a:lstStyle/>
          <a:p>
            <a:fld id="{FB15D236-ED03-43E8-9E7F-F76C21C85F3B}" type="datetime1">
              <a:rPr lang="en-US" smtClean="0"/>
              <a:t>1/16/2023</a:t>
            </a:fld>
            <a:endParaRPr lang="en-US"/>
          </a:p>
        </p:txBody>
      </p:sp>
      <p:sp>
        <p:nvSpPr>
          <p:cNvPr id="6" name="Footer Placeholder 5">
            <a:extLst>
              <a:ext uri="{FF2B5EF4-FFF2-40B4-BE49-F238E27FC236}">
                <a16:creationId xmlns:a16="http://schemas.microsoft.com/office/drawing/2014/main" id="{F8D0F063-D95A-E346-A68D-45A5AF2DF368}"/>
              </a:ext>
            </a:extLst>
          </p:cNvPr>
          <p:cNvSpPr>
            <a:spLocks noGrp="1"/>
          </p:cNvSpPr>
          <p:nvPr>
            <p:ph type="ftr" sz="quarter" idx="11"/>
          </p:nvPr>
        </p:nvSpPr>
        <p:spPr/>
        <p:txBody>
          <a:bodyPr/>
          <a:lstStyle/>
          <a:p>
            <a:r>
              <a:rPr lang="en-US"/>
              <a:t>A University of Connecticut Engineering Senior Design Project MEM 4971 Team 12 Richard Davids, Sponsor.</a:t>
            </a:r>
          </a:p>
        </p:txBody>
      </p:sp>
      <p:sp>
        <p:nvSpPr>
          <p:cNvPr id="7" name="Slide Number Placeholder 6">
            <a:extLst>
              <a:ext uri="{FF2B5EF4-FFF2-40B4-BE49-F238E27FC236}">
                <a16:creationId xmlns:a16="http://schemas.microsoft.com/office/drawing/2014/main" id="{68AABB4C-1427-E0E5-ED5A-F8422B4BBE39}"/>
              </a:ext>
            </a:extLst>
          </p:cNvPr>
          <p:cNvSpPr>
            <a:spLocks noGrp="1"/>
          </p:cNvSpPr>
          <p:nvPr>
            <p:ph type="sldNum" sz="quarter" idx="12"/>
          </p:nvPr>
        </p:nvSpPr>
        <p:spPr/>
        <p:txBody>
          <a:bodyPr/>
          <a:lstStyle/>
          <a:p>
            <a:fld id="{D50D054B-F977-4003-BE79-A50F6E238AFC}" type="slidenum">
              <a:rPr lang="en-US" smtClean="0"/>
              <a:t>‹#›</a:t>
            </a:fld>
            <a:endParaRPr lang="en-US"/>
          </a:p>
        </p:txBody>
      </p:sp>
    </p:spTree>
    <p:extLst>
      <p:ext uri="{BB962C8B-B14F-4D97-AF65-F5344CB8AC3E}">
        <p14:creationId xmlns:p14="http://schemas.microsoft.com/office/powerpoint/2010/main" val="1312388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7A589-B418-CA9D-12D2-9B94DE1573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A486F5-57D8-6187-E940-3BE20FF49B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44E92FA-E92D-C088-ED02-68C1042926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C49F5D-3B77-76CA-DB7B-225E5F53F9F3}"/>
              </a:ext>
            </a:extLst>
          </p:cNvPr>
          <p:cNvSpPr>
            <a:spLocks noGrp="1"/>
          </p:cNvSpPr>
          <p:nvPr>
            <p:ph type="dt" sz="half" idx="10"/>
          </p:nvPr>
        </p:nvSpPr>
        <p:spPr/>
        <p:txBody>
          <a:bodyPr/>
          <a:lstStyle/>
          <a:p>
            <a:fld id="{180C09A7-7325-4A0F-A9F9-98C39D98C9EC}" type="datetime1">
              <a:rPr lang="en-US" smtClean="0"/>
              <a:t>1/16/2023</a:t>
            </a:fld>
            <a:endParaRPr lang="en-US"/>
          </a:p>
        </p:txBody>
      </p:sp>
      <p:sp>
        <p:nvSpPr>
          <p:cNvPr id="6" name="Footer Placeholder 5">
            <a:extLst>
              <a:ext uri="{FF2B5EF4-FFF2-40B4-BE49-F238E27FC236}">
                <a16:creationId xmlns:a16="http://schemas.microsoft.com/office/drawing/2014/main" id="{EEF0AE48-6622-1399-060D-FE9D5A73FB2B}"/>
              </a:ext>
            </a:extLst>
          </p:cNvPr>
          <p:cNvSpPr>
            <a:spLocks noGrp="1"/>
          </p:cNvSpPr>
          <p:nvPr>
            <p:ph type="ftr" sz="quarter" idx="11"/>
          </p:nvPr>
        </p:nvSpPr>
        <p:spPr/>
        <p:txBody>
          <a:bodyPr/>
          <a:lstStyle/>
          <a:p>
            <a:r>
              <a:rPr lang="en-US"/>
              <a:t>A University of Connecticut Engineering Senior Design Project MEM 4971 Team 12 Richard Davids, Sponsor.</a:t>
            </a:r>
          </a:p>
        </p:txBody>
      </p:sp>
      <p:sp>
        <p:nvSpPr>
          <p:cNvPr id="7" name="Slide Number Placeholder 6">
            <a:extLst>
              <a:ext uri="{FF2B5EF4-FFF2-40B4-BE49-F238E27FC236}">
                <a16:creationId xmlns:a16="http://schemas.microsoft.com/office/drawing/2014/main" id="{E6670324-FB60-3F6B-E8F9-DF0225F2E560}"/>
              </a:ext>
            </a:extLst>
          </p:cNvPr>
          <p:cNvSpPr>
            <a:spLocks noGrp="1"/>
          </p:cNvSpPr>
          <p:nvPr>
            <p:ph type="sldNum" sz="quarter" idx="12"/>
          </p:nvPr>
        </p:nvSpPr>
        <p:spPr/>
        <p:txBody>
          <a:bodyPr/>
          <a:lstStyle/>
          <a:p>
            <a:fld id="{D50D054B-F977-4003-BE79-A50F6E238AFC}" type="slidenum">
              <a:rPr lang="en-US" smtClean="0"/>
              <a:t>‹#›</a:t>
            </a:fld>
            <a:endParaRPr lang="en-US"/>
          </a:p>
        </p:txBody>
      </p:sp>
    </p:spTree>
    <p:extLst>
      <p:ext uri="{BB962C8B-B14F-4D97-AF65-F5344CB8AC3E}">
        <p14:creationId xmlns:p14="http://schemas.microsoft.com/office/powerpoint/2010/main" val="902768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6ED7C5-31A8-EA98-9EC5-4A168D2A5F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C48146-CE0B-4934-B6CD-C2C64F8568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D99340-9369-4E18-C72C-36D55E483B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BFF2E5-C959-4CBF-BFF8-4AEB6D2E5B92}" type="datetime1">
              <a:rPr lang="en-US" smtClean="0"/>
              <a:t>1/16/2023</a:t>
            </a:fld>
            <a:endParaRPr lang="en-US"/>
          </a:p>
        </p:txBody>
      </p:sp>
      <p:sp>
        <p:nvSpPr>
          <p:cNvPr id="5" name="Footer Placeholder 4">
            <a:extLst>
              <a:ext uri="{FF2B5EF4-FFF2-40B4-BE49-F238E27FC236}">
                <a16:creationId xmlns:a16="http://schemas.microsoft.com/office/drawing/2014/main" id="{2F047226-8724-D288-7FD8-B7A785B548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 University of Connecticut Engineering Senior Design Project MEM 4971 Team 12 Richard Davids, Sponsor.</a:t>
            </a:r>
          </a:p>
        </p:txBody>
      </p:sp>
      <p:sp>
        <p:nvSpPr>
          <p:cNvPr id="6" name="Slide Number Placeholder 5">
            <a:extLst>
              <a:ext uri="{FF2B5EF4-FFF2-40B4-BE49-F238E27FC236}">
                <a16:creationId xmlns:a16="http://schemas.microsoft.com/office/drawing/2014/main" id="{B78F57A3-86B4-7152-BDA3-2B7C009062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D054B-F977-4003-BE79-A50F6E238AFC}" type="slidenum">
              <a:rPr lang="en-US" smtClean="0"/>
              <a:t>‹#›</a:t>
            </a:fld>
            <a:endParaRPr lang="en-US"/>
          </a:p>
        </p:txBody>
      </p:sp>
    </p:spTree>
    <p:extLst>
      <p:ext uri="{BB962C8B-B14F-4D97-AF65-F5344CB8AC3E}">
        <p14:creationId xmlns:p14="http://schemas.microsoft.com/office/powerpoint/2010/main" val="297674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6">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Rectangle 30">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Rectangle 34">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37" name="Freeform: Shape 36">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ooter Placeholder 16">
            <a:extLst>
              <a:ext uri="{FF2B5EF4-FFF2-40B4-BE49-F238E27FC236}">
                <a16:creationId xmlns:a16="http://schemas.microsoft.com/office/drawing/2014/main" id="{34651D85-3CD2-13A3-7160-783570956742}"/>
              </a:ext>
            </a:extLst>
          </p:cNvPr>
          <p:cNvSpPr>
            <a:spLocks noGrp="1"/>
          </p:cNvSpPr>
          <p:nvPr>
            <p:ph type="ftr" sz="quarter" idx="11"/>
          </p:nvPr>
        </p:nvSpPr>
        <p:spPr>
          <a:xfrm>
            <a:off x="321733" y="5991225"/>
            <a:ext cx="4370597" cy="365125"/>
          </a:xfrm>
        </p:spPr>
        <p:txBody>
          <a:bodyPr>
            <a:noAutofit/>
          </a:bodyPr>
          <a:lstStyle/>
          <a:p>
            <a:pPr algn="l">
              <a:lnSpc>
                <a:spcPct val="90000"/>
              </a:lnSpc>
              <a:spcAft>
                <a:spcPts val="600"/>
              </a:spcAft>
            </a:pPr>
            <a:r>
              <a:rPr lang="en-US" sz="1400" dirty="0">
                <a:solidFill>
                  <a:schemeClr val="tx1"/>
                </a:solidFill>
              </a:rPr>
              <a:t>A University of Connecticut Engineering Senior Design Project MEM 4971 Team 12 Richard Davids, Sponsor.</a:t>
            </a:r>
          </a:p>
        </p:txBody>
      </p:sp>
      <p:sp>
        <p:nvSpPr>
          <p:cNvPr id="18" name="Slide Number Placeholder 17">
            <a:extLst>
              <a:ext uri="{FF2B5EF4-FFF2-40B4-BE49-F238E27FC236}">
                <a16:creationId xmlns:a16="http://schemas.microsoft.com/office/drawing/2014/main" id="{4F9D6AB0-CE91-94F3-6C0B-730538F1F4E8}"/>
              </a:ext>
            </a:extLst>
          </p:cNvPr>
          <p:cNvSpPr>
            <a:spLocks noGrp="1"/>
          </p:cNvSpPr>
          <p:nvPr>
            <p:ph type="sldNum" sz="quarter" idx="12"/>
          </p:nvPr>
        </p:nvSpPr>
        <p:spPr>
          <a:xfrm>
            <a:off x="321732" y="6356350"/>
            <a:ext cx="2568811" cy="365125"/>
          </a:xfrm>
        </p:spPr>
        <p:txBody>
          <a:bodyPr>
            <a:normAutofit/>
          </a:bodyPr>
          <a:lstStyle/>
          <a:p>
            <a:pPr algn="l">
              <a:spcAft>
                <a:spcPts val="600"/>
              </a:spcAft>
            </a:pPr>
            <a:fld id="{D50D054B-F977-4003-BE79-A50F6E238AFC}" type="slidenum">
              <a:rPr lang="en-US">
                <a:solidFill>
                  <a:srgbClr val="FFFFFF"/>
                </a:solidFill>
              </a:rPr>
              <a:pPr algn="l">
                <a:spcAft>
                  <a:spcPts val="600"/>
                </a:spcAft>
              </a:pPr>
              <a:t>1</a:t>
            </a:fld>
            <a:endParaRPr lang="en-US">
              <a:solidFill>
                <a:srgbClr val="FFFFFF"/>
              </a:solidFill>
            </a:endParaRPr>
          </a:p>
        </p:txBody>
      </p:sp>
      <p:sp>
        <p:nvSpPr>
          <p:cNvPr id="39" name="Freeform: Shape 38">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id="{3A050641-B318-B606-2124-EF2D49CC0E0A}"/>
              </a:ext>
            </a:extLst>
          </p:cNvPr>
          <p:cNvSpPr>
            <a:spLocks noGrp="1"/>
          </p:cNvSpPr>
          <p:nvPr>
            <p:ph type="subTitle" idx="1"/>
          </p:nvPr>
        </p:nvSpPr>
        <p:spPr>
          <a:xfrm>
            <a:off x="4439633" y="5077153"/>
            <a:ext cx="3312734" cy="1141851"/>
          </a:xfrm>
          <a:noFill/>
        </p:spPr>
        <p:txBody>
          <a:bodyPr>
            <a:normAutofit/>
          </a:bodyPr>
          <a:lstStyle/>
          <a:p>
            <a:r>
              <a:rPr lang="en-US" sz="2000" dirty="0">
                <a:solidFill>
                  <a:srgbClr val="080808"/>
                </a:solidFill>
              </a:rPr>
              <a:t>Presented in a function / task / decision tree analysis</a:t>
            </a:r>
          </a:p>
        </p:txBody>
      </p:sp>
      <p:sp>
        <p:nvSpPr>
          <p:cNvPr id="2" name="Title 1">
            <a:extLst>
              <a:ext uri="{FF2B5EF4-FFF2-40B4-BE49-F238E27FC236}">
                <a16:creationId xmlns:a16="http://schemas.microsoft.com/office/drawing/2014/main" id="{718E1F80-3BF8-2833-D077-CC1FA63F0D7E}"/>
              </a:ext>
            </a:extLst>
          </p:cNvPr>
          <p:cNvSpPr>
            <a:spLocks noGrp="1"/>
          </p:cNvSpPr>
          <p:nvPr>
            <p:ph type="ctrTitle"/>
          </p:nvPr>
        </p:nvSpPr>
        <p:spPr>
          <a:xfrm>
            <a:off x="3204642" y="2353641"/>
            <a:ext cx="5782716" cy="2150719"/>
          </a:xfrm>
          <a:noFill/>
        </p:spPr>
        <p:txBody>
          <a:bodyPr anchor="ctr">
            <a:normAutofit fontScale="90000"/>
          </a:bodyPr>
          <a:lstStyle/>
          <a:p>
            <a:r>
              <a:rPr lang="en-US" b="1" dirty="0">
                <a:solidFill>
                  <a:srgbClr val="080808"/>
                </a:solidFill>
              </a:rPr>
              <a:t>E.L.S.A.</a:t>
            </a:r>
            <a:br>
              <a:rPr lang="en-US" sz="3600" dirty="0">
                <a:solidFill>
                  <a:srgbClr val="080808"/>
                </a:solidFill>
              </a:rPr>
            </a:br>
            <a:br>
              <a:rPr lang="en-US" sz="3600" dirty="0">
                <a:solidFill>
                  <a:srgbClr val="080808"/>
                </a:solidFill>
              </a:rPr>
            </a:br>
            <a:r>
              <a:rPr lang="en-US" sz="3600" b="1" dirty="0">
                <a:solidFill>
                  <a:srgbClr val="080808"/>
                </a:solidFill>
              </a:rPr>
              <a:t>E</a:t>
            </a:r>
            <a:r>
              <a:rPr lang="en-US" sz="3600" dirty="0">
                <a:solidFill>
                  <a:srgbClr val="080808"/>
                </a:solidFill>
              </a:rPr>
              <a:t>lectro </a:t>
            </a:r>
            <a:r>
              <a:rPr lang="en-US" sz="3600" b="1" dirty="0">
                <a:solidFill>
                  <a:srgbClr val="080808"/>
                </a:solidFill>
              </a:rPr>
              <a:t>L</a:t>
            </a:r>
            <a:r>
              <a:rPr lang="en-US" sz="3600" dirty="0">
                <a:solidFill>
                  <a:srgbClr val="080808"/>
                </a:solidFill>
              </a:rPr>
              <a:t>uminescent </a:t>
            </a:r>
            <a:r>
              <a:rPr lang="en-US" sz="3600" b="1" dirty="0">
                <a:solidFill>
                  <a:srgbClr val="080808"/>
                </a:solidFill>
              </a:rPr>
              <a:t>S</a:t>
            </a:r>
            <a:r>
              <a:rPr lang="en-US" sz="3600" dirty="0">
                <a:solidFill>
                  <a:srgbClr val="080808"/>
                </a:solidFill>
              </a:rPr>
              <a:t>afety </a:t>
            </a:r>
            <a:r>
              <a:rPr lang="en-US" sz="3600" b="1" dirty="0">
                <a:solidFill>
                  <a:srgbClr val="080808"/>
                </a:solidFill>
              </a:rPr>
              <a:t>A</a:t>
            </a:r>
            <a:r>
              <a:rPr lang="en-US" sz="3600" dirty="0">
                <a:solidFill>
                  <a:srgbClr val="080808"/>
                </a:solidFill>
              </a:rPr>
              <a:t>pparatus</a:t>
            </a:r>
          </a:p>
        </p:txBody>
      </p:sp>
      <p:sp>
        <p:nvSpPr>
          <p:cNvPr id="41" name="Freeform: Shape 40">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Rectangle 42">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271706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864EC51-FB39-6BD1-0F7C-8A4B4B42C4ED}"/>
              </a:ext>
            </a:extLst>
          </p:cNvPr>
          <p:cNvSpPr>
            <a:spLocks noGrp="1"/>
          </p:cNvSpPr>
          <p:nvPr>
            <p:ph type="title"/>
          </p:nvPr>
        </p:nvSpPr>
        <p:spPr>
          <a:xfrm>
            <a:off x="643467" y="1698171"/>
            <a:ext cx="3962061" cy="679269"/>
          </a:xfrm>
        </p:spPr>
        <p:txBody>
          <a:bodyPr anchor="t">
            <a:normAutofit/>
          </a:bodyPr>
          <a:lstStyle/>
          <a:p>
            <a:r>
              <a:rPr lang="en-US" sz="3600" dirty="0"/>
              <a:t>What is E.L.S.A?</a:t>
            </a:r>
          </a:p>
        </p:txBody>
      </p:sp>
      <p:sp>
        <p:nvSpPr>
          <p:cNvPr id="13" name="Rectangle 12">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45731C8-CB30-CFF0-4F9E-7143DCEF6234}"/>
              </a:ext>
            </a:extLst>
          </p:cNvPr>
          <p:cNvSpPr>
            <a:spLocks noGrp="1"/>
          </p:cNvSpPr>
          <p:nvPr>
            <p:ph idx="1"/>
          </p:nvPr>
        </p:nvSpPr>
        <p:spPr>
          <a:xfrm>
            <a:off x="5070020" y="1698170"/>
            <a:ext cx="6478513" cy="4516361"/>
          </a:xfrm>
        </p:spPr>
        <p:txBody>
          <a:bodyPr>
            <a:normAutofit/>
          </a:bodyPr>
          <a:lstStyle/>
          <a:p>
            <a:r>
              <a:rPr lang="en-US" sz="2000" dirty="0"/>
              <a:t>ELSA is </a:t>
            </a:r>
            <a:r>
              <a:rPr lang="en-US" sz="2000" b="1" dirty="0"/>
              <a:t>an interconnected system of sign stations, ArcGIS  server resources and a smart phone user interface </a:t>
            </a:r>
            <a:r>
              <a:rPr lang="en-US" sz="2000" dirty="0"/>
              <a:t>designed to reduce speeding on Connecticut rural roads – the primary cause of off roadway departures, accidents, and death.  </a:t>
            </a:r>
          </a:p>
          <a:p>
            <a:r>
              <a:rPr lang="en-US" sz="2000" dirty="0"/>
              <a:t>The system consists of:</a:t>
            </a:r>
          </a:p>
          <a:p>
            <a:pPr lvl="1"/>
            <a:r>
              <a:rPr lang="en-US" sz="2000" dirty="0"/>
              <a:t>Configurable hazard identification and action message electroluminescent panels </a:t>
            </a:r>
          </a:p>
          <a:p>
            <a:pPr lvl="1"/>
            <a:r>
              <a:rPr lang="en-US" sz="2000" dirty="0"/>
              <a:t>Temperature and humidity sensors</a:t>
            </a:r>
          </a:p>
          <a:p>
            <a:pPr lvl="1"/>
            <a:r>
              <a:rPr lang="en-US" sz="2000" dirty="0"/>
              <a:t>Microprocessor</a:t>
            </a:r>
          </a:p>
          <a:p>
            <a:pPr lvl="1"/>
            <a:r>
              <a:rPr lang="en-US" sz="2000" dirty="0"/>
              <a:t>Python and C+ software</a:t>
            </a:r>
          </a:p>
          <a:p>
            <a:pPr lvl="1"/>
            <a:r>
              <a:rPr lang="en-US" sz="2000" dirty="0"/>
              <a:t>Solar and battery power supplies</a:t>
            </a:r>
          </a:p>
          <a:p>
            <a:pPr lvl="1"/>
            <a:r>
              <a:rPr lang="en-US" sz="2000" dirty="0"/>
              <a:t>Internet  connectivity to ArcGIS server</a:t>
            </a:r>
          </a:p>
          <a:p>
            <a:pPr lvl="1"/>
            <a:r>
              <a:rPr lang="en-US" sz="2000" dirty="0"/>
              <a:t>Smart phone and computer interface</a:t>
            </a:r>
          </a:p>
          <a:p>
            <a:endParaRPr lang="en-US" sz="2000" dirty="0"/>
          </a:p>
        </p:txBody>
      </p:sp>
      <p:sp>
        <p:nvSpPr>
          <p:cNvPr id="6" name="Slide Number Placeholder 5">
            <a:extLst>
              <a:ext uri="{FF2B5EF4-FFF2-40B4-BE49-F238E27FC236}">
                <a16:creationId xmlns:a16="http://schemas.microsoft.com/office/drawing/2014/main" id="{B6BDE7E6-786F-BB1E-6C6A-F787F66F44D5}"/>
              </a:ext>
            </a:extLst>
          </p:cNvPr>
          <p:cNvSpPr>
            <a:spLocks noGrp="1"/>
          </p:cNvSpPr>
          <p:nvPr>
            <p:ph type="sldNum" sz="quarter" idx="12"/>
          </p:nvPr>
        </p:nvSpPr>
        <p:spPr>
          <a:xfrm>
            <a:off x="8805333" y="6356350"/>
            <a:ext cx="2743200" cy="365125"/>
          </a:xfrm>
        </p:spPr>
        <p:txBody>
          <a:bodyPr>
            <a:normAutofit/>
          </a:bodyPr>
          <a:lstStyle/>
          <a:p>
            <a:pPr>
              <a:spcAft>
                <a:spcPts val="600"/>
              </a:spcAft>
            </a:pPr>
            <a:fld id="{D50D054B-F977-4003-BE79-A50F6E238AFC}" type="slidenum">
              <a:rPr lang="en-US" smtClean="0"/>
              <a:pPr>
                <a:spcAft>
                  <a:spcPts val="600"/>
                </a:spcAft>
              </a:pPr>
              <a:t>2</a:t>
            </a:fld>
            <a:endParaRPr lang="en-US"/>
          </a:p>
        </p:txBody>
      </p:sp>
      <p:sp>
        <p:nvSpPr>
          <p:cNvPr id="21" name="Isosceles Triangle 20">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Isosceles Triangle 22">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 name="Picture 19">
            <a:extLst>
              <a:ext uri="{FF2B5EF4-FFF2-40B4-BE49-F238E27FC236}">
                <a16:creationId xmlns:a16="http://schemas.microsoft.com/office/drawing/2014/main" id="{8F193649-C09B-6204-A555-0B4971D594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998" y="3113315"/>
            <a:ext cx="142145" cy="3318200"/>
          </a:xfrm>
          <a:prstGeom prst="rect">
            <a:avLst/>
          </a:prstGeom>
        </p:spPr>
      </p:pic>
      <p:pic>
        <p:nvPicPr>
          <p:cNvPr id="7" name="Picture 6" descr="Text, logo&#10;&#10;Description automatically generated">
            <a:extLst>
              <a:ext uri="{FF2B5EF4-FFF2-40B4-BE49-F238E27FC236}">
                <a16:creationId xmlns:a16="http://schemas.microsoft.com/office/drawing/2014/main" id="{94F96BA6-727D-EFEB-D6E9-C70E27D558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0249" y="3397126"/>
            <a:ext cx="742998" cy="417000"/>
          </a:xfrm>
          <a:prstGeom prst="rect">
            <a:avLst/>
          </a:prstGeom>
        </p:spPr>
      </p:pic>
      <p:pic>
        <p:nvPicPr>
          <p:cNvPr id="9" name="Picture 8" descr="A yellow and black sign&#10;&#10;Description automatically generated with low confidence">
            <a:extLst>
              <a:ext uri="{FF2B5EF4-FFF2-40B4-BE49-F238E27FC236}">
                <a16:creationId xmlns:a16="http://schemas.microsoft.com/office/drawing/2014/main" id="{E00A1E7E-7BF9-DD79-1FFC-1A7FF7F0533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3144" y="3804085"/>
            <a:ext cx="742999" cy="415849"/>
          </a:xfrm>
          <a:prstGeom prst="rect">
            <a:avLst/>
          </a:prstGeom>
        </p:spPr>
      </p:pic>
      <p:pic>
        <p:nvPicPr>
          <p:cNvPr id="12" name="Picture 11" descr="A picture containing text, clipart&#10;&#10;Description automatically generated">
            <a:extLst>
              <a:ext uri="{FF2B5EF4-FFF2-40B4-BE49-F238E27FC236}">
                <a16:creationId xmlns:a16="http://schemas.microsoft.com/office/drawing/2014/main" id="{9E00429B-60CA-855C-612C-D236DA99C22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70249" y="4197702"/>
            <a:ext cx="755894" cy="424897"/>
          </a:xfrm>
          <a:prstGeom prst="rect">
            <a:avLst/>
          </a:prstGeom>
        </p:spPr>
      </p:pic>
      <p:sp>
        <p:nvSpPr>
          <p:cNvPr id="24" name="TextBox 23">
            <a:extLst>
              <a:ext uri="{FF2B5EF4-FFF2-40B4-BE49-F238E27FC236}">
                <a16:creationId xmlns:a16="http://schemas.microsoft.com/office/drawing/2014/main" id="{171E001B-B04F-5CC7-DAE2-2A094336A528}"/>
              </a:ext>
            </a:extLst>
          </p:cNvPr>
          <p:cNvSpPr txBox="1"/>
          <p:nvPr/>
        </p:nvSpPr>
        <p:spPr>
          <a:xfrm>
            <a:off x="605387" y="2387484"/>
            <a:ext cx="1132200" cy="646331"/>
          </a:xfrm>
          <a:prstGeom prst="rect">
            <a:avLst/>
          </a:prstGeom>
          <a:noFill/>
        </p:spPr>
        <p:txBody>
          <a:bodyPr wrap="square" rtlCol="0">
            <a:spAutoFit/>
          </a:bodyPr>
          <a:lstStyle/>
          <a:p>
            <a:pPr algn="ctr"/>
            <a:r>
              <a:rPr lang="en-US" b="1" dirty="0"/>
              <a:t>SIGN  STATIONS</a:t>
            </a:r>
          </a:p>
        </p:txBody>
      </p:sp>
      <p:pic>
        <p:nvPicPr>
          <p:cNvPr id="26" name="Picture 25" descr="Map&#10;&#10;Description automatically generated">
            <a:extLst>
              <a:ext uri="{FF2B5EF4-FFF2-40B4-BE49-F238E27FC236}">
                <a16:creationId xmlns:a16="http://schemas.microsoft.com/office/drawing/2014/main" id="{BAC7F652-0835-994B-962E-57FB560BD22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94667" y="3189951"/>
            <a:ext cx="824209" cy="1620479"/>
          </a:xfrm>
          <a:prstGeom prst="rect">
            <a:avLst/>
          </a:prstGeom>
        </p:spPr>
      </p:pic>
      <p:sp>
        <p:nvSpPr>
          <p:cNvPr id="27" name="TextBox 26">
            <a:extLst>
              <a:ext uri="{FF2B5EF4-FFF2-40B4-BE49-F238E27FC236}">
                <a16:creationId xmlns:a16="http://schemas.microsoft.com/office/drawing/2014/main" id="{192F6582-FDAE-3A16-D849-4C5906104465}"/>
              </a:ext>
            </a:extLst>
          </p:cNvPr>
          <p:cNvSpPr txBox="1"/>
          <p:nvPr/>
        </p:nvSpPr>
        <p:spPr>
          <a:xfrm>
            <a:off x="1559892" y="3137257"/>
            <a:ext cx="567784" cy="1015663"/>
          </a:xfrm>
          <a:prstGeom prst="rect">
            <a:avLst/>
          </a:prstGeom>
          <a:noFill/>
        </p:spPr>
        <p:txBody>
          <a:bodyPr wrap="none" rtlCol="0">
            <a:spAutoFit/>
          </a:bodyPr>
          <a:lstStyle/>
          <a:p>
            <a:r>
              <a:rPr lang="en-US" sz="6000" dirty="0"/>
              <a:t>+</a:t>
            </a:r>
          </a:p>
        </p:txBody>
      </p:sp>
      <p:sp>
        <p:nvSpPr>
          <p:cNvPr id="28" name="TextBox 27">
            <a:extLst>
              <a:ext uri="{FF2B5EF4-FFF2-40B4-BE49-F238E27FC236}">
                <a16:creationId xmlns:a16="http://schemas.microsoft.com/office/drawing/2014/main" id="{36C42A69-A9BA-80D1-C1DC-C2FD918FA1D6}"/>
              </a:ext>
            </a:extLst>
          </p:cNvPr>
          <p:cNvSpPr txBox="1"/>
          <p:nvPr/>
        </p:nvSpPr>
        <p:spPr>
          <a:xfrm>
            <a:off x="3173029" y="3159872"/>
            <a:ext cx="567784" cy="1015663"/>
          </a:xfrm>
          <a:prstGeom prst="rect">
            <a:avLst/>
          </a:prstGeom>
          <a:noFill/>
        </p:spPr>
        <p:txBody>
          <a:bodyPr wrap="none" rtlCol="0">
            <a:spAutoFit/>
          </a:bodyPr>
          <a:lstStyle/>
          <a:p>
            <a:r>
              <a:rPr lang="en-US" sz="6000" dirty="0"/>
              <a:t>+</a:t>
            </a:r>
          </a:p>
        </p:txBody>
      </p:sp>
      <p:sp>
        <p:nvSpPr>
          <p:cNvPr id="30" name="TextBox 29">
            <a:extLst>
              <a:ext uri="{FF2B5EF4-FFF2-40B4-BE49-F238E27FC236}">
                <a16:creationId xmlns:a16="http://schemas.microsoft.com/office/drawing/2014/main" id="{DD988C40-0ECA-DAC9-B37E-2189316539DD}"/>
              </a:ext>
            </a:extLst>
          </p:cNvPr>
          <p:cNvSpPr txBox="1"/>
          <p:nvPr/>
        </p:nvSpPr>
        <p:spPr>
          <a:xfrm>
            <a:off x="3495884" y="2377440"/>
            <a:ext cx="1220024" cy="646331"/>
          </a:xfrm>
          <a:prstGeom prst="rect">
            <a:avLst/>
          </a:prstGeom>
          <a:noFill/>
        </p:spPr>
        <p:txBody>
          <a:bodyPr wrap="square" rtlCol="0">
            <a:spAutoFit/>
          </a:bodyPr>
          <a:lstStyle/>
          <a:p>
            <a:pPr algn="ctr"/>
            <a:r>
              <a:rPr lang="en-US" b="1" dirty="0"/>
              <a:t>USER INTERFACE</a:t>
            </a:r>
          </a:p>
        </p:txBody>
      </p:sp>
      <p:pic>
        <p:nvPicPr>
          <p:cNvPr id="32" name="Picture 31" descr="Icon&#10;&#10;Description automatically generated">
            <a:extLst>
              <a:ext uri="{FF2B5EF4-FFF2-40B4-BE49-F238E27FC236}">
                <a16:creationId xmlns:a16="http://schemas.microsoft.com/office/drawing/2014/main" id="{C1D0FC87-584E-8008-C717-F17B450D4D4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60611" y="3118908"/>
            <a:ext cx="1158564" cy="1158564"/>
          </a:xfrm>
          <a:prstGeom prst="rect">
            <a:avLst/>
          </a:prstGeom>
        </p:spPr>
      </p:pic>
      <p:sp>
        <p:nvSpPr>
          <p:cNvPr id="33" name="TextBox 32">
            <a:extLst>
              <a:ext uri="{FF2B5EF4-FFF2-40B4-BE49-F238E27FC236}">
                <a16:creationId xmlns:a16="http://schemas.microsoft.com/office/drawing/2014/main" id="{5CC6AF09-3210-792A-1371-1D0CA7724E05}"/>
              </a:ext>
            </a:extLst>
          </p:cNvPr>
          <p:cNvSpPr txBox="1"/>
          <p:nvPr/>
        </p:nvSpPr>
        <p:spPr>
          <a:xfrm>
            <a:off x="2042816" y="2395136"/>
            <a:ext cx="1220024" cy="646331"/>
          </a:xfrm>
          <a:prstGeom prst="rect">
            <a:avLst/>
          </a:prstGeom>
          <a:noFill/>
        </p:spPr>
        <p:txBody>
          <a:bodyPr wrap="square" rtlCol="0">
            <a:spAutoFit/>
          </a:bodyPr>
          <a:lstStyle/>
          <a:p>
            <a:pPr algn="ctr"/>
            <a:r>
              <a:rPr lang="en-US" b="1" dirty="0"/>
              <a:t>ArcGIS server</a:t>
            </a:r>
          </a:p>
        </p:txBody>
      </p:sp>
      <p:sp>
        <p:nvSpPr>
          <p:cNvPr id="4" name="Footer Placeholder 16">
            <a:extLst>
              <a:ext uri="{FF2B5EF4-FFF2-40B4-BE49-F238E27FC236}">
                <a16:creationId xmlns:a16="http://schemas.microsoft.com/office/drawing/2014/main" id="{9C7D34D8-4C36-20C8-423C-BDE7BC37855B}"/>
              </a:ext>
            </a:extLst>
          </p:cNvPr>
          <p:cNvSpPr txBox="1">
            <a:spLocks/>
          </p:cNvSpPr>
          <p:nvPr/>
        </p:nvSpPr>
        <p:spPr>
          <a:xfrm>
            <a:off x="3563844" y="6229314"/>
            <a:ext cx="4370597" cy="365125"/>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90000"/>
              </a:lnSpc>
              <a:spcAft>
                <a:spcPts val="600"/>
              </a:spcAft>
            </a:pPr>
            <a:r>
              <a:rPr lang="en-US" sz="1400">
                <a:solidFill>
                  <a:schemeClr val="tx1"/>
                </a:solidFill>
              </a:rPr>
              <a:t>A University of Connecticut Engineering Senior Design Project MEM 4971 Team 12 Richard Davids, Sponsor.</a:t>
            </a:r>
            <a:endParaRPr lang="en-US" sz="1400" dirty="0">
              <a:solidFill>
                <a:schemeClr val="tx1"/>
              </a:solidFill>
            </a:endParaRPr>
          </a:p>
        </p:txBody>
      </p:sp>
    </p:spTree>
    <p:extLst>
      <p:ext uri="{BB962C8B-B14F-4D97-AF65-F5344CB8AC3E}">
        <p14:creationId xmlns:p14="http://schemas.microsoft.com/office/powerpoint/2010/main" val="3584467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12FB12AE-71D1-47FD-9AC3-EE2C074245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6FDCF98-286A-6CD6-1529-A68CAE05CAC5}"/>
              </a:ext>
            </a:extLst>
          </p:cNvPr>
          <p:cNvSpPr>
            <a:spLocks noGrp="1"/>
          </p:cNvSpPr>
          <p:nvPr>
            <p:ph type="title"/>
          </p:nvPr>
        </p:nvSpPr>
        <p:spPr>
          <a:xfrm>
            <a:off x="643468" y="621792"/>
            <a:ext cx="4989890" cy="5413248"/>
          </a:xfrm>
        </p:spPr>
        <p:txBody>
          <a:bodyPr>
            <a:normAutofit/>
          </a:bodyPr>
          <a:lstStyle/>
          <a:p>
            <a:r>
              <a:rPr lang="en-US" sz="3600" dirty="0"/>
              <a:t>How Do We Analyze and Allocate Functions, Tasks and Events to E.L.S.A?</a:t>
            </a:r>
          </a:p>
        </p:txBody>
      </p:sp>
      <p:sp>
        <p:nvSpPr>
          <p:cNvPr id="30" name="Freeform: Shape 29">
            <a:extLst>
              <a:ext uri="{FF2B5EF4-FFF2-40B4-BE49-F238E27FC236}">
                <a16:creationId xmlns:a16="http://schemas.microsoft.com/office/drawing/2014/main" id="{64853C7E-3CBA-4464-865F-6044D94B1B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38487" y="2994212"/>
            <a:ext cx="1345385" cy="668410"/>
          </a:xfrm>
          <a:custGeom>
            <a:avLst/>
            <a:gdLst>
              <a:gd name="connsiteX0" fmla="*/ 0 w 1345385"/>
              <a:gd name="connsiteY0" fmla="*/ 668410 h 668410"/>
              <a:gd name="connsiteX1" fmla="*/ 672692 w 1345385"/>
              <a:gd name="connsiteY1" fmla="*/ 0 h 668410"/>
              <a:gd name="connsiteX2" fmla="*/ 1345385 w 1345385"/>
              <a:gd name="connsiteY2" fmla="*/ 668410 h 668410"/>
            </a:gdLst>
            <a:ahLst/>
            <a:cxnLst>
              <a:cxn ang="0">
                <a:pos x="connsiteX0" y="connsiteY0"/>
              </a:cxn>
              <a:cxn ang="0">
                <a:pos x="connsiteX1" y="connsiteY1"/>
              </a:cxn>
              <a:cxn ang="0">
                <a:pos x="connsiteX2" y="connsiteY2"/>
              </a:cxn>
            </a:cxnLst>
            <a:rect l="l" t="t" r="r" b="b"/>
            <a:pathLst>
              <a:path w="1345385" h="668410">
                <a:moveTo>
                  <a:pt x="0" y="668410"/>
                </a:moveTo>
                <a:lnTo>
                  <a:pt x="672692" y="0"/>
                </a:lnTo>
                <a:lnTo>
                  <a:pt x="1345385" y="668410"/>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Rectangle 31">
            <a:extLst>
              <a:ext uri="{FF2B5EF4-FFF2-40B4-BE49-F238E27FC236}">
                <a16:creationId xmlns:a16="http://schemas.microsoft.com/office/drawing/2014/main" id="{55EFEC59-B929-4851-9DEF-9106F27979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3480" y="2760304"/>
            <a:ext cx="418137" cy="418137"/>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6C132392-D5FF-4588-8FA1-5BAD77BF6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508836" y="4124955"/>
            <a:ext cx="635336" cy="63533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C7EAC045-695C-4E73-9B7C-AFD6FB22DA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36522" y="4621062"/>
            <a:ext cx="224347" cy="224347"/>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404A7A3A-BEAE-4BC6-A163-5D0E5F8C46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10175676" y="5597890"/>
            <a:ext cx="2982940" cy="1481975"/>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Rectangle 39">
            <a:extLst>
              <a:ext uri="{FF2B5EF4-FFF2-40B4-BE49-F238E27FC236}">
                <a16:creationId xmlns:a16="http://schemas.microsoft.com/office/drawing/2014/main" id="{12ED3B7D-405D-4DFA-8608-B6DE746718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46240" y="5280494"/>
            <a:ext cx="841505" cy="841505"/>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AC63CD8-F943-3F9F-0FDB-2D274FC09ED2}"/>
              </a:ext>
            </a:extLst>
          </p:cNvPr>
          <p:cNvSpPr>
            <a:spLocks noGrp="1"/>
          </p:cNvSpPr>
          <p:nvPr>
            <p:ph idx="1"/>
          </p:nvPr>
        </p:nvSpPr>
        <p:spPr>
          <a:xfrm>
            <a:off x="6096000" y="643466"/>
            <a:ext cx="5452532" cy="5571065"/>
          </a:xfrm>
          <a:noFill/>
        </p:spPr>
        <p:txBody>
          <a:bodyPr anchor="ctr">
            <a:normAutofit/>
          </a:bodyPr>
          <a:lstStyle/>
          <a:p>
            <a:r>
              <a:rPr lang="en-US" sz="2000" dirty="0"/>
              <a:t>By performing </a:t>
            </a:r>
            <a:r>
              <a:rPr lang="en-US" sz="2000" b="1" dirty="0"/>
              <a:t>system engineering analyses </a:t>
            </a:r>
            <a:r>
              <a:rPr lang="en-US" sz="2000" dirty="0"/>
              <a:t>to define specific tasks, information and steps needed to ensure ELSA works properly.</a:t>
            </a:r>
          </a:p>
          <a:p>
            <a:pPr lvl="1"/>
            <a:r>
              <a:rPr lang="en-US" sz="2000" dirty="0"/>
              <a:t>Function analysis</a:t>
            </a:r>
          </a:p>
          <a:p>
            <a:pPr lvl="1"/>
            <a:r>
              <a:rPr lang="en-US" sz="2000" dirty="0"/>
              <a:t>Task analysis</a:t>
            </a:r>
          </a:p>
          <a:p>
            <a:pPr lvl="1"/>
            <a:r>
              <a:rPr lang="en-US" sz="2000" dirty="0"/>
              <a:t>Concept of Operations</a:t>
            </a:r>
          </a:p>
          <a:p>
            <a:pPr lvl="1"/>
            <a:r>
              <a:rPr lang="en-US" sz="2000" dirty="0"/>
              <a:t>Decision analysis</a:t>
            </a:r>
          </a:p>
          <a:p>
            <a:r>
              <a:rPr lang="en-US" sz="2000" dirty="0"/>
              <a:t>For ELSA, these system analyses are combined into a </a:t>
            </a:r>
            <a:r>
              <a:rPr lang="en-US" sz="2000" b="1" dirty="0"/>
              <a:t>decision tree format</a:t>
            </a:r>
            <a:r>
              <a:rPr lang="en-US" sz="2000" dirty="0"/>
              <a:t>.</a:t>
            </a:r>
          </a:p>
        </p:txBody>
      </p:sp>
      <p:sp>
        <p:nvSpPr>
          <p:cNvPr id="6" name="Slide Number Placeholder 5">
            <a:extLst>
              <a:ext uri="{FF2B5EF4-FFF2-40B4-BE49-F238E27FC236}">
                <a16:creationId xmlns:a16="http://schemas.microsoft.com/office/drawing/2014/main" id="{AF807816-C86E-6A56-4FBF-E56E0EC75DB1}"/>
              </a:ext>
            </a:extLst>
          </p:cNvPr>
          <p:cNvSpPr>
            <a:spLocks noGrp="1"/>
          </p:cNvSpPr>
          <p:nvPr>
            <p:ph type="sldNum" sz="quarter" idx="12"/>
          </p:nvPr>
        </p:nvSpPr>
        <p:spPr>
          <a:xfrm>
            <a:off x="9915098" y="6356350"/>
            <a:ext cx="1633434" cy="365125"/>
          </a:xfrm>
        </p:spPr>
        <p:txBody>
          <a:bodyPr>
            <a:normAutofit/>
          </a:bodyPr>
          <a:lstStyle/>
          <a:p>
            <a:pPr>
              <a:spcAft>
                <a:spcPts val="600"/>
              </a:spcAft>
            </a:pPr>
            <a:fld id="{D50D054B-F977-4003-BE79-A50F6E238AFC}" type="slidenum">
              <a:rPr lang="en-US" smtClean="0"/>
              <a:pPr>
                <a:spcAft>
                  <a:spcPts val="600"/>
                </a:spcAft>
              </a:pPr>
              <a:t>3</a:t>
            </a:fld>
            <a:endParaRPr lang="en-US"/>
          </a:p>
        </p:txBody>
      </p:sp>
      <p:sp>
        <p:nvSpPr>
          <p:cNvPr id="4" name="Footer Placeholder 16">
            <a:extLst>
              <a:ext uri="{FF2B5EF4-FFF2-40B4-BE49-F238E27FC236}">
                <a16:creationId xmlns:a16="http://schemas.microsoft.com/office/drawing/2014/main" id="{1E4BC853-5FD3-12B5-10DF-FF4C17AA5C5E}"/>
              </a:ext>
            </a:extLst>
          </p:cNvPr>
          <p:cNvSpPr txBox="1">
            <a:spLocks/>
          </p:cNvSpPr>
          <p:nvPr/>
        </p:nvSpPr>
        <p:spPr>
          <a:xfrm>
            <a:off x="4008612" y="6017084"/>
            <a:ext cx="4370597" cy="365125"/>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90000"/>
              </a:lnSpc>
              <a:spcAft>
                <a:spcPts val="600"/>
              </a:spcAft>
            </a:pPr>
            <a:r>
              <a:rPr lang="en-US" sz="1400" dirty="0">
                <a:solidFill>
                  <a:schemeClr val="tx1"/>
                </a:solidFill>
              </a:rPr>
              <a:t>A University of Connecticut Engineering Senior Design Project MEM 4971 Team 12 Richard Davids, Sponsor.</a:t>
            </a:r>
          </a:p>
        </p:txBody>
      </p:sp>
    </p:spTree>
    <p:extLst>
      <p:ext uri="{BB962C8B-B14F-4D97-AF65-F5344CB8AC3E}">
        <p14:creationId xmlns:p14="http://schemas.microsoft.com/office/powerpoint/2010/main" val="3293391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A297797-5C89-4791-8204-AB071FA1FB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D4E7EC7-A276-B1CA-7172-EB81BE287C2F}"/>
              </a:ext>
            </a:extLst>
          </p:cNvPr>
          <p:cNvSpPr>
            <a:spLocks noGrp="1"/>
          </p:cNvSpPr>
          <p:nvPr>
            <p:ph type="title"/>
          </p:nvPr>
        </p:nvSpPr>
        <p:spPr>
          <a:xfrm>
            <a:off x="643468" y="643467"/>
            <a:ext cx="4804064" cy="5571065"/>
          </a:xfrm>
        </p:spPr>
        <p:txBody>
          <a:bodyPr>
            <a:normAutofit/>
          </a:bodyPr>
          <a:lstStyle/>
          <a:p>
            <a:r>
              <a:rPr lang="en-US" sz="3600" dirty="0"/>
              <a:t>What are Function / Task / Concept of Operations Analyses?</a:t>
            </a:r>
          </a:p>
        </p:txBody>
      </p:sp>
      <p:sp>
        <p:nvSpPr>
          <p:cNvPr id="13" name="Freeform: Shape 12">
            <a:extLst>
              <a:ext uri="{FF2B5EF4-FFF2-40B4-BE49-F238E27FC236}">
                <a16:creationId xmlns:a16="http://schemas.microsoft.com/office/drawing/2014/main" id="{569BBA9B-8F4E-4D2B-BEFA-41A4754433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a16="http://schemas.microsoft.com/office/drawing/2014/main" id="{851012D1-8033-40B1-9EC0-91390FFC74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12ABBD3-D1C1-90B5-A8A4-D011C83DA254}"/>
              </a:ext>
            </a:extLst>
          </p:cNvPr>
          <p:cNvSpPr>
            <a:spLocks noGrp="1"/>
          </p:cNvSpPr>
          <p:nvPr>
            <p:ph idx="1"/>
          </p:nvPr>
        </p:nvSpPr>
        <p:spPr>
          <a:xfrm>
            <a:off x="6090998" y="643467"/>
            <a:ext cx="5457533" cy="5571065"/>
          </a:xfrm>
        </p:spPr>
        <p:txBody>
          <a:bodyPr anchor="ctr">
            <a:normAutofit/>
          </a:bodyPr>
          <a:lstStyle/>
          <a:p>
            <a:r>
              <a:rPr lang="en-US" altLang="en-US" sz="2000" dirty="0"/>
              <a:t>A </a:t>
            </a:r>
            <a:r>
              <a:rPr lang="en-US" altLang="en-US" sz="2000" b="1" dirty="0"/>
              <a:t>Function Analysis Illustrates</a:t>
            </a:r>
            <a:r>
              <a:rPr lang="en-US" altLang="en-US" sz="2000" dirty="0"/>
              <a:t> a series of events that must happen to accomplish an objective.</a:t>
            </a:r>
          </a:p>
          <a:p>
            <a:pPr lvl="1"/>
            <a:r>
              <a:rPr lang="en-US" altLang="en-US" sz="2000" dirty="0"/>
              <a:t>Series and parallel functions are identified in individual blocks.</a:t>
            </a:r>
            <a:endParaRPr lang="en-US" sz="2000" dirty="0"/>
          </a:p>
          <a:p>
            <a:r>
              <a:rPr lang="en-US" altLang="en-US" sz="2000" dirty="0"/>
              <a:t>A </a:t>
            </a:r>
            <a:r>
              <a:rPr lang="en-US" altLang="en-US" sz="2000" b="1" dirty="0"/>
              <a:t>Task Analysis </a:t>
            </a:r>
            <a:r>
              <a:rPr lang="en-US" altLang="en-US" sz="2000" dirty="0"/>
              <a:t>is a method for producing an </a:t>
            </a:r>
            <a:r>
              <a:rPr lang="en-US" altLang="en-US" sz="2000" b="1" dirty="0"/>
              <a:t>ordered list </a:t>
            </a:r>
            <a:r>
              <a:rPr lang="en-US" altLang="en-US" sz="2000" dirty="0"/>
              <a:t>of all the tasks needed to perform a function.</a:t>
            </a:r>
          </a:p>
          <a:p>
            <a:r>
              <a:rPr lang="en-US" altLang="en-US" sz="2000" dirty="0"/>
              <a:t>A </a:t>
            </a:r>
            <a:r>
              <a:rPr lang="en-US" altLang="en-US" sz="2000" b="1" dirty="0"/>
              <a:t>Concept of Operations </a:t>
            </a:r>
            <a:r>
              <a:rPr lang="en-US" altLang="en-US" sz="2000" dirty="0"/>
              <a:t>integrates the scenarios into a </a:t>
            </a:r>
            <a:r>
              <a:rPr lang="en-US" altLang="en-US" sz="2000" b="1" dirty="0"/>
              <a:t>composite system behavioral timeline </a:t>
            </a:r>
            <a:r>
              <a:rPr lang="en-US" altLang="en-US" sz="2000" dirty="0"/>
              <a:t>with internal and external system inputs/outputs.</a:t>
            </a:r>
            <a:endParaRPr lang="en-US" sz="2000" dirty="0"/>
          </a:p>
          <a:p>
            <a:endParaRPr lang="en-US" altLang="en-US" sz="2000" dirty="0"/>
          </a:p>
        </p:txBody>
      </p:sp>
      <p:sp>
        <p:nvSpPr>
          <p:cNvPr id="6" name="Slide Number Placeholder 5">
            <a:extLst>
              <a:ext uri="{FF2B5EF4-FFF2-40B4-BE49-F238E27FC236}">
                <a16:creationId xmlns:a16="http://schemas.microsoft.com/office/drawing/2014/main" id="{D06AE54D-B666-4C00-2D9C-A0155DF29BCB}"/>
              </a:ext>
            </a:extLst>
          </p:cNvPr>
          <p:cNvSpPr>
            <a:spLocks noGrp="1"/>
          </p:cNvSpPr>
          <p:nvPr>
            <p:ph type="sldNum" sz="quarter" idx="12"/>
          </p:nvPr>
        </p:nvSpPr>
        <p:spPr>
          <a:xfrm>
            <a:off x="8805333" y="6356350"/>
            <a:ext cx="2743200" cy="365125"/>
          </a:xfrm>
        </p:spPr>
        <p:txBody>
          <a:bodyPr>
            <a:normAutofit/>
          </a:bodyPr>
          <a:lstStyle/>
          <a:p>
            <a:pPr>
              <a:spcAft>
                <a:spcPts val="600"/>
              </a:spcAft>
            </a:pPr>
            <a:fld id="{D50D054B-F977-4003-BE79-A50F6E238AFC}" type="slidenum">
              <a:rPr lang="en-US" smtClean="0"/>
              <a:pPr>
                <a:spcAft>
                  <a:spcPts val="600"/>
                </a:spcAft>
              </a:pPr>
              <a:t>4</a:t>
            </a:fld>
            <a:endParaRPr lang="en-US"/>
          </a:p>
        </p:txBody>
      </p:sp>
      <p:sp>
        <p:nvSpPr>
          <p:cNvPr id="17" name="Rectangle 1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80943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D291F021-C45C-4D44-A2B8-A789E386C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3444"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16">
            <a:extLst>
              <a:ext uri="{FF2B5EF4-FFF2-40B4-BE49-F238E27FC236}">
                <a16:creationId xmlns:a16="http://schemas.microsoft.com/office/drawing/2014/main" id="{677CB3E1-3E16-1FCE-899B-89352EC69FDE}"/>
              </a:ext>
            </a:extLst>
          </p:cNvPr>
          <p:cNvSpPr txBox="1">
            <a:spLocks/>
          </p:cNvSpPr>
          <p:nvPr/>
        </p:nvSpPr>
        <p:spPr>
          <a:xfrm>
            <a:off x="4008612" y="6017084"/>
            <a:ext cx="4370597" cy="365125"/>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90000"/>
              </a:lnSpc>
              <a:spcAft>
                <a:spcPts val="600"/>
              </a:spcAft>
            </a:pPr>
            <a:r>
              <a:rPr lang="en-US" sz="1400" dirty="0">
                <a:solidFill>
                  <a:schemeClr val="tx1"/>
                </a:solidFill>
              </a:rPr>
              <a:t>A University of Connecticut Engineering Senior Design Project MEM 4971 Team 12 Richard Davids, Sponsor.</a:t>
            </a:r>
          </a:p>
        </p:txBody>
      </p:sp>
    </p:spTree>
    <p:extLst>
      <p:ext uri="{BB962C8B-B14F-4D97-AF65-F5344CB8AC3E}">
        <p14:creationId xmlns:p14="http://schemas.microsoft.com/office/powerpoint/2010/main" val="1233132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Slide Number Placeholder 5">
            <a:extLst>
              <a:ext uri="{FF2B5EF4-FFF2-40B4-BE49-F238E27FC236}">
                <a16:creationId xmlns:a16="http://schemas.microsoft.com/office/drawing/2014/main" id="{B6BDE7E6-786F-BB1E-6C6A-F787F66F44D5}"/>
              </a:ext>
            </a:extLst>
          </p:cNvPr>
          <p:cNvSpPr>
            <a:spLocks noGrp="1"/>
          </p:cNvSpPr>
          <p:nvPr>
            <p:ph type="sldNum" sz="quarter" idx="12"/>
          </p:nvPr>
        </p:nvSpPr>
        <p:spPr>
          <a:xfrm>
            <a:off x="8805333" y="6356350"/>
            <a:ext cx="2743200" cy="365125"/>
          </a:xfrm>
        </p:spPr>
        <p:txBody>
          <a:bodyPr>
            <a:normAutofit/>
          </a:bodyPr>
          <a:lstStyle/>
          <a:p>
            <a:pPr>
              <a:spcAft>
                <a:spcPts val="600"/>
              </a:spcAft>
            </a:pPr>
            <a:fld id="{D50D054B-F977-4003-BE79-A50F6E238AFC}" type="slidenum">
              <a:rPr lang="en-US" smtClean="0"/>
              <a:pPr>
                <a:spcAft>
                  <a:spcPts val="600"/>
                </a:spcAft>
              </a:pPr>
              <a:t>5</a:t>
            </a:fld>
            <a:endParaRPr lang="en-US"/>
          </a:p>
        </p:txBody>
      </p:sp>
      <p:sp>
        <p:nvSpPr>
          <p:cNvPr id="21" name="Isosceles Triangle 20">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Isosceles Triangle 22">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TextBox 9">
            <a:extLst>
              <a:ext uri="{FF2B5EF4-FFF2-40B4-BE49-F238E27FC236}">
                <a16:creationId xmlns:a16="http://schemas.microsoft.com/office/drawing/2014/main" id="{EAAF4CC7-1411-E3D5-6DCA-75DA5B71DFEE}"/>
              </a:ext>
            </a:extLst>
          </p:cNvPr>
          <p:cNvSpPr txBox="1"/>
          <p:nvPr/>
        </p:nvSpPr>
        <p:spPr>
          <a:xfrm>
            <a:off x="1051781" y="1663686"/>
            <a:ext cx="1791631" cy="369332"/>
          </a:xfrm>
          <a:prstGeom prst="rect">
            <a:avLst/>
          </a:prstGeom>
          <a:noFill/>
          <a:ln w="19050">
            <a:solidFill>
              <a:schemeClr val="tx1"/>
            </a:solidFill>
          </a:ln>
        </p:spPr>
        <p:txBody>
          <a:bodyPr wrap="square" rtlCol="0">
            <a:spAutoFit/>
          </a:bodyPr>
          <a:lstStyle/>
          <a:p>
            <a:pPr algn="ctr"/>
            <a:r>
              <a:rPr lang="en-US" dirty="0"/>
              <a:t>ELSA station</a:t>
            </a:r>
          </a:p>
        </p:txBody>
      </p:sp>
      <p:cxnSp>
        <p:nvCxnSpPr>
          <p:cNvPr id="12" name="Straight Connector 11">
            <a:extLst>
              <a:ext uri="{FF2B5EF4-FFF2-40B4-BE49-F238E27FC236}">
                <a16:creationId xmlns:a16="http://schemas.microsoft.com/office/drawing/2014/main" id="{92FD9C57-40E2-F0E4-8AE4-BF16DC14A86C}"/>
              </a:ext>
            </a:extLst>
          </p:cNvPr>
          <p:cNvCxnSpPr>
            <a:cxnSpLocks/>
            <a:stCxn id="22" idx="3"/>
            <a:endCxn id="27" idx="1"/>
          </p:cNvCxnSpPr>
          <p:nvPr/>
        </p:nvCxnSpPr>
        <p:spPr>
          <a:xfrm flipV="1">
            <a:off x="4023879" y="4710426"/>
            <a:ext cx="850416" cy="2242"/>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14" name="Straight Connector 13">
            <a:extLst>
              <a:ext uri="{FF2B5EF4-FFF2-40B4-BE49-F238E27FC236}">
                <a16:creationId xmlns:a16="http://schemas.microsoft.com/office/drawing/2014/main" id="{81EDEE69-413C-2C1E-749F-C45677C6DEAF}"/>
              </a:ext>
            </a:extLst>
          </p:cNvPr>
          <p:cNvCxnSpPr>
            <a:cxnSpLocks/>
          </p:cNvCxnSpPr>
          <p:nvPr/>
        </p:nvCxnSpPr>
        <p:spPr>
          <a:xfrm>
            <a:off x="1900248" y="2073380"/>
            <a:ext cx="0" cy="236725"/>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16" name="TextBox 15">
            <a:extLst>
              <a:ext uri="{FF2B5EF4-FFF2-40B4-BE49-F238E27FC236}">
                <a16:creationId xmlns:a16="http://schemas.microsoft.com/office/drawing/2014/main" id="{4B4E8569-EBC1-B0C4-BA9E-032B92F4A560}"/>
              </a:ext>
            </a:extLst>
          </p:cNvPr>
          <p:cNvSpPr txBox="1"/>
          <p:nvPr/>
        </p:nvSpPr>
        <p:spPr>
          <a:xfrm>
            <a:off x="1098292" y="2310105"/>
            <a:ext cx="1745122" cy="646331"/>
          </a:xfrm>
          <a:prstGeom prst="rect">
            <a:avLst/>
          </a:prstGeom>
          <a:noFill/>
          <a:ln w="19050">
            <a:solidFill>
              <a:schemeClr val="tx1"/>
            </a:solidFill>
          </a:ln>
        </p:spPr>
        <p:txBody>
          <a:bodyPr wrap="square" rtlCol="0">
            <a:spAutoFit/>
          </a:bodyPr>
          <a:lstStyle/>
          <a:p>
            <a:pPr algn="ctr"/>
            <a:r>
              <a:rPr lang="en-US" dirty="0"/>
              <a:t>Power up electronics</a:t>
            </a:r>
          </a:p>
        </p:txBody>
      </p:sp>
      <p:cxnSp>
        <p:nvCxnSpPr>
          <p:cNvPr id="18" name="Straight Connector 17">
            <a:extLst>
              <a:ext uri="{FF2B5EF4-FFF2-40B4-BE49-F238E27FC236}">
                <a16:creationId xmlns:a16="http://schemas.microsoft.com/office/drawing/2014/main" id="{752A9D1D-53BF-4033-C736-6A916148E03C}"/>
              </a:ext>
            </a:extLst>
          </p:cNvPr>
          <p:cNvCxnSpPr>
            <a:cxnSpLocks/>
          </p:cNvCxnSpPr>
          <p:nvPr/>
        </p:nvCxnSpPr>
        <p:spPr>
          <a:xfrm>
            <a:off x="2783459" y="3516852"/>
            <a:ext cx="702251" cy="0"/>
          </a:xfrm>
          <a:prstGeom prst="line">
            <a:avLst/>
          </a:prstGeom>
          <a:ln w="28575">
            <a:headEnd type="none" w="med" len="med"/>
            <a:tailEnd type="triangle" w="med" len="med"/>
          </a:ln>
        </p:spPr>
        <p:style>
          <a:lnRef idx="3">
            <a:schemeClr val="dk1"/>
          </a:lnRef>
          <a:fillRef idx="0">
            <a:schemeClr val="dk1"/>
          </a:fillRef>
          <a:effectRef idx="2">
            <a:schemeClr val="dk1"/>
          </a:effectRef>
          <a:fontRef idx="minor">
            <a:schemeClr val="tx1"/>
          </a:fontRef>
        </p:style>
      </p:cxnSp>
      <p:cxnSp>
        <p:nvCxnSpPr>
          <p:cNvPr id="20" name="Straight Connector 19">
            <a:extLst>
              <a:ext uri="{FF2B5EF4-FFF2-40B4-BE49-F238E27FC236}">
                <a16:creationId xmlns:a16="http://schemas.microsoft.com/office/drawing/2014/main" id="{6B09B378-213D-921B-EC38-DDB4EF36CEDA}"/>
              </a:ext>
            </a:extLst>
          </p:cNvPr>
          <p:cNvCxnSpPr>
            <a:cxnSpLocks/>
          </p:cNvCxnSpPr>
          <p:nvPr/>
        </p:nvCxnSpPr>
        <p:spPr>
          <a:xfrm>
            <a:off x="1910898" y="2978424"/>
            <a:ext cx="0" cy="236725"/>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22" name="TextBox 21">
            <a:extLst>
              <a:ext uri="{FF2B5EF4-FFF2-40B4-BE49-F238E27FC236}">
                <a16:creationId xmlns:a16="http://schemas.microsoft.com/office/drawing/2014/main" id="{6FA98109-FB99-9C26-8A81-527605D16A8B}"/>
              </a:ext>
            </a:extLst>
          </p:cNvPr>
          <p:cNvSpPr txBox="1"/>
          <p:nvPr/>
        </p:nvSpPr>
        <p:spPr>
          <a:xfrm>
            <a:off x="3298206" y="4528002"/>
            <a:ext cx="725673" cy="369332"/>
          </a:xfrm>
          <a:prstGeom prst="rect">
            <a:avLst/>
          </a:prstGeom>
          <a:noFill/>
          <a:ln w="19050">
            <a:solidFill>
              <a:schemeClr val="tx1"/>
            </a:solidFill>
          </a:ln>
        </p:spPr>
        <p:txBody>
          <a:bodyPr wrap="square" rtlCol="0">
            <a:spAutoFit/>
          </a:bodyPr>
          <a:lstStyle/>
          <a:p>
            <a:pPr algn="ctr"/>
            <a:r>
              <a:rPr lang="en-US" dirty="0"/>
              <a:t>YES</a:t>
            </a:r>
          </a:p>
        </p:txBody>
      </p:sp>
      <p:sp>
        <p:nvSpPr>
          <p:cNvPr id="24" name="Flowchart: Decision 23">
            <a:extLst>
              <a:ext uri="{FF2B5EF4-FFF2-40B4-BE49-F238E27FC236}">
                <a16:creationId xmlns:a16="http://schemas.microsoft.com/office/drawing/2014/main" id="{81B858A5-10F6-472E-8EC2-42F6AEA2A2B4}"/>
              </a:ext>
            </a:extLst>
          </p:cNvPr>
          <p:cNvSpPr/>
          <p:nvPr/>
        </p:nvSpPr>
        <p:spPr>
          <a:xfrm>
            <a:off x="1108374" y="4166061"/>
            <a:ext cx="1605045" cy="1119476"/>
          </a:xfrm>
          <a:prstGeom prst="flowChartDecision">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Health Check, OK?</a:t>
            </a:r>
          </a:p>
        </p:txBody>
      </p:sp>
      <p:cxnSp>
        <p:nvCxnSpPr>
          <p:cNvPr id="25" name="Straight Connector 24">
            <a:extLst>
              <a:ext uri="{FF2B5EF4-FFF2-40B4-BE49-F238E27FC236}">
                <a16:creationId xmlns:a16="http://schemas.microsoft.com/office/drawing/2014/main" id="{A43AEE72-8523-19EB-8CDB-6828610EF150}"/>
              </a:ext>
            </a:extLst>
          </p:cNvPr>
          <p:cNvCxnSpPr>
            <a:cxnSpLocks/>
          </p:cNvCxnSpPr>
          <p:nvPr/>
        </p:nvCxnSpPr>
        <p:spPr>
          <a:xfrm>
            <a:off x="1925340" y="3929337"/>
            <a:ext cx="0" cy="236724"/>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26" name="TextBox 25">
            <a:extLst>
              <a:ext uri="{FF2B5EF4-FFF2-40B4-BE49-F238E27FC236}">
                <a16:creationId xmlns:a16="http://schemas.microsoft.com/office/drawing/2014/main" id="{5353C6C9-44B4-A9DC-52B0-350D8B29C15F}"/>
              </a:ext>
            </a:extLst>
          </p:cNvPr>
          <p:cNvSpPr txBox="1"/>
          <p:nvPr/>
        </p:nvSpPr>
        <p:spPr>
          <a:xfrm>
            <a:off x="2864102" y="5378251"/>
            <a:ext cx="1748704" cy="646331"/>
          </a:xfrm>
          <a:prstGeom prst="rect">
            <a:avLst/>
          </a:prstGeom>
          <a:noFill/>
          <a:ln w="19050">
            <a:solidFill>
              <a:schemeClr val="tx1"/>
            </a:solidFill>
          </a:ln>
        </p:spPr>
        <p:txBody>
          <a:bodyPr wrap="square" rtlCol="0">
            <a:spAutoFit/>
          </a:bodyPr>
          <a:lstStyle/>
          <a:p>
            <a:pPr algn="ctr"/>
            <a:r>
              <a:rPr lang="en-US" dirty="0"/>
              <a:t>Send health file to ArcGIS server</a:t>
            </a:r>
          </a:p>
        </p:txBody>
      </p:sp>
      <p:sp>
        <p:nvSpPr>
          <p:cNvPr id="27" name="TextBox 26">
            <a:extLst>
              <a:ext uri="{FF2B5EF4-FFF2-40B4-BE49-F238E27FC236}">
                <a16:creationId xmlns:a16="http://schemas.microsoft.com/office/drawing/2014/main" id="{DB1CF32F-70A7-393A-E8D8-6F7C9C90A20D}"/>
              </a:ext>
            </a:extLst>
          </p:cNvPr>
          <p:cNvSpPr txBox="1"/>
          <p:nvPr/>
        </p:nvSpPr>
        <p:spPr>
          <a:xfrm>
            <a:off x="4874295" y="4387260"/>
            <a:ext cx="1540623" cy="646331"/>
          </a:xfrm>
          <a:prstGeom prst="rect">
            <a:avLst/>
          </a:prstGeom>
          <a:noFill/>
          <a:ln w="19050">
            <a:solidFill>
              <a:schemeClr val="tx1"/>
            </a:solidFill>
          </a:ln>
        </p:spPr>
        <p:txBody>
          <a:bodyPr wrap="square" rtlCol="0">
            <a:spAutoFit/>
          </a:bodyPr>
          <a:lstStyle/>
          <a:p>
            <a:pPr algn="ctr"/>
            <a:r>
              <a:rPr lang="en-US" dirty="0"/>
              <a:t>Monitor environment</a:t>
            </a:r>
          </a:p>
        </p:txBody>
      </p:sp>
      <p:cxnSp>
        <p:nvCxnSpPr>
          <p:cNvPr id="28" name="Straight Connector 27">
            <a:extLst>
              <a:ext uri="{FF2B5EF4-FFF2-40B4-BE49-F238E27FC236}">
                <a16:creationId xmlns:a16="http://schemas.microsoft.com/office/drawing/2014/main" id="{FA3146D4-B96B-EBD4-6906-475BE6FCB230}"/>
              </a:ext>
            </a:extLst>
          </p:cNvPr>
          <p:cNvCxnSpPr>
            <a:cxnSpLocks/>
          </p:cNvCxnSpPr>
          <p:nvPr/>
        </p:nvCxnSpPr>
        <p:spPr>
          <a:xfrm>
            <a:off x="3485710" y="2640780"/>
            <a:ext cx="0" cy="1508863"/>
          </a:xfrm>
          <a:prstGeom prst="line">
            <a:avLst/>
          </a:prstGeom>
        </p:spPr>
        <p:style>
          <a:lnRef idx="3">
            <a:schemeClr val="dk1"/>
          </a:lnRef>
          <a:fillRef idx="0">
            <a:schemeClr val="dk1"/>
          </a:fillRef>
          <a:effectRef idx="2">
            <a:schemeClr val="dk1"/>
          </a:effectRef>
          <a:fontRef idx="minor">
            <a:schemeClr val="tx1"/>
          </a:fontRef>
        </p:style>
      </p:cxnSp>
      <p:sp>
        <p:nvSpPr>
          <p:cNvPr id="29" name="TextBox 28">
            <a:extLst>
              <a:ext uri="{FF2B5EF4-FFF2-40B4-BE49-F238E27FC236}">
                <a16:creationId xmlns:a16="http://schemas.microsoft.com/office/drawing/2014/main" id="{78F1E5DD-D2F0-F232-AAD9-98CCEDB40326}"/>
              </a:ext>
            </a:extLst>
          </p:cNvPr>
          <p:cNvSpPr txBox="1"/>
          <p:nvPr/>
        </p:nvSpPr>
        <p:spPr>
          <a:xfrm>
            <a:off x="3497010" y="2524992"/>
            <a:ext cx="2054469" cy="1754326"/>
          </a:xfrm>
          <a:prstGeom prst="rect">
            <a:avLst/>
          </a:prstGeom>
          <a:noFill/>
        </p:spPr>
        <p:txBody>
          <a:bodyPr wrap="square" rtlCol="0">
            <a:spAutoFit/>
          </a:bodyPr>
          <a:lstStyle/>
          <a:p>
            <a:r>
              <a:rPr lang="en-US" dirty="0"/>
              <a:t>Processor</a:t>
            </a:r>
          </a:p>
          <a:p>
            <a:r>
              <a:rPr lang="en-US" dirty="0"/>
              <a:t>Clock</a:t>
            </a:r>
          </a:p>
          <a:p>
            <a:r>
              <a:rPr lang="en-US" dirty="0"/>
              <a:t>Location</a:t>
            </a:r>
          </a:p>
          <a:p>
            <a:r>
              <a:rPr lang="en-US" dirty="0"/>
              <a:t>Temperature sensor</a:t>
            </a:r>
          </a:p>
          <a:p>
            <a:r>
              <a:rPr lang="en-US" dirty="0"/>
              <a:t>Humidity sensor</a:t>
            </a:r>
          </a:p>
          <a:p>
            <a:r>
              <a:rPr lang="en-US" dirty="0"/>
              <a:t>Power</a:t>
            </a:r>
          </a:p>
        </p:txBody>
      </p:sp>
      <p:cxnSp>
        <p:nvCxnSpPr>
          <p:cNvPr id="30" name="Straight Connector 29">
            <a:extLst>
              <a:ext uri="{FF2B5EF4-FFF2-40B4-BE49-F238E27FC236}">
                <a16:creationId xmlns:a16="http://schemas.microsoft.com/office/drawing/2014/main" id="{051E483E-15C5-AE2B-624F-B6BB27D35F39}"/>
              </a:ext>
            </a:extLst>
          </p:cNvPr>
          <p:cNvCxnSpPr>
            <a:cxnSpLocks/>
            <a:stCxn id="24" idx="3"/>
            <a:endCxn id="22" idx="1"/>
          </p:cNvCxnSpPr>
          <p:nvPr/>
        </p:nvCxnSpPr>
        <p:spPr>
          <a:xfrm flipV="1">
            <a:off x="2713419" y="4712668"/>
            <a:ext cx="584787" cy="13131"/>
          </a:xfrm>
          <a:prstGeom prst="line">
            <a:avLst/>
          </a:prstGeom>
          <a:ln>
            <a:headEnd type="none"/>
            <a:tailEnd type="triangle"/>
          </a:ln>
        </p:spPr>
        <p:style>
          <a:lnRef idx="3">
            <a:schemeClr val="dk1"/>
          </a:lnRef>
          <a:fillRef idx="0">
            <a:schemeClr val="dk1"/>
          </a:fillRef>
          <a:effectRef idx="2">
            <a:schemeClr val="dk1"/>
          </a:effectRef>
          <a:fontRef idx="minor">
            <a:schemeClr val="tx1"/>
          </a:fontRef>
        </p:style>
      </p:cxnSp>
      <p:cxnSp>
        <p:nvCxnSpPr>
          <p:cNvPr id="31" name="Straight Connector 30">
            <a:extLst>
              <a:ext uri="{FF2B5EF4-FFF2-40B4-BE49-F238E27FC236}">
                <a16:creationId xmlns:a16="http://schemas.microsoft.com/office/drawing/2014/main" id="{11B3F9E5-CEEB-6BD9-9365-BB03387EC43B}"/>
              </a:ext>
            </a:extLst>
          </p:cNvPr>
          <p:cNvCxnSpPr>
            <a:cxnSpLocks/>
          </p:cNvCxnSpPr>
          <p:nvPr/>
        </p:nvCxnSpPr>
        <p:spPr>
          <a:xfrm>
            <a:off x="1914927" y="5277548"/>
            <a:ext cx="0" cy="236725"/>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32" name="TextBox 31">
            <a:extLst>
              <a:ext uri="{FF2B5EF4-FFF2-40B4-BE49-F238E27FC236}">
                <a16:creationId xmlns:a16="http://schemas.microsoft.com/office/drawing/2014/main" id="{0260D9D4-C6FF-7BFE-8118-22F04C76AEC5}"/>
              </a:ext>
            </a:extLst>
          </p:cNvPr>
          <p:cNvSpPr txBox="1"/>
          <p:nvPr/>
        </p:nvSpPr>
        <p:spPr>
          <a:xfrm>
            <a:off x="1038336" y="3230121"/>
            <a:ext cx="1745123" cy="646331"/>
          </a:xfrm>
          <a:prstGeom prst="rect">
            <a:avLst/>
          </a:prstGeom>
          <a:noFill/>
          <a:ln w="19050">
            <a:solidFill>
              <a:schemeClr val="tx1"/>
            </a:solidFill>
          </a:ln>
        </p:spPr>
        <p:txBody>
          <a:bodyPr wrap="square" rtlCol="0">
            <a:spAutoFit/>
          </a:bodyPr>
          <a:lstStyle/>
          <a:p>
            <a:pPr algn="ctr"/>
            <a:r>
              <a:rPr lang="en-US" dirty="0"/>
              <a:t>Perform Health Check</a:t>
            </a:r>
          </a:p>
        </p:txBody>
      </p:sp>
      <p:sp>
        <p:nvSpPr>
          <p:cNvPr id="33" name="TextBox 32">
            <a:extLst>
              <a:ext uri="{FF2B5EF4-FFF2-40B4-BE49-F238E27FC236}">
                <a16:creationId xmlns:a16="http://schemas.microsoft.com/office/drawing/2014/main" id="{0717C575-BFB2-465C-2E5D-739FF3A3EBD1}"/>
              </a:ext>
            </a:extLst>
          </p:cNvPr>
          <p:cNvSpPr txBox="1"/>
          <p:nvPr/>
        </p:nvSpPr>
        <p:spPr>
          <a:xfrm>
            <a:off x="1552090" y="5526772"/>
            <a:ext cx="725673" cy="369332"/>
          </a:xfrm>
          <a:prstGeom prst="rect">
            <a:avLst/>
          </a:prstGeom>
          <a:noFill/>
          <a:ln w="19050">
            <a:solidFill>
              <a:schemeClr val="tx1"/>
            </a:solidFill>
          </a:ln>
        </p:spPr>
        <p:txBody>
          <a:bodyPr wrap="square" rtlCol="0">
            <a:spAutoFit/>
          </a:bodyPr>
          <a:lstStyle/>
          <a:p>
            <a:pPr algn="ctr"/>
            <a:r>
              <a:rPr lang="en-US" dirty="0"/>
              <a:t>NO</a:t>
            </a:r>
          </a:p>
        </p:txBody>
      </p:sp>
      <p:sp>
        <p:nvSpPr>
          <p:cNvPr id="34" name="Flowchart: Decision 33">
            <a:extLst>
              <a:ext uri="{FF2B5EF4-FFF2-40B4-BE49-F238E27FC236}">
                <a16:creationId xmlns:a16="http://schemas.microsoft.com/office/drawing/2014/main" id="{3EF0F6FA-AA6C-03F6-A5E7-8580E342E375}"/>
              </a:ext>
            </a:extLst>
          </p:cNvPr>
          <p:cNvSpPr/>
          <p:nvPr/>
        </p:nvSpPr>
        <p:spPr>
          <a:xfrm>
            <a:off x="7035171" y="4166061"/>
            <a:ext cx="1605045" cy="1119476"/>
          </a:xfrm>
          <a:prstGeom prst="flowChartDecision">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Detect sound?</a:t>
            </a:r>
          </a:p>
        </p:txBody>
      </p:sp>
      <p:cxnSp>
        <p:nvCxnSpPr>
          <p:cNvPr id="35" name="Straight Connector 34">
            <a:extLst>
              <a:ext uri="{FF2B5EF4-FFF2-40B4-BE49-F238E27FC236}">
                <a16:creationId xmlns:a16="http://schemas.microsoft.com/office/drawing/2014/main" id="{E8650BAC-E0A6-B7E0-4064-EC0D34B6A63E}"/>
              </a:ext>
            </a:extLst>
          </p:cNvPr>
          <p:cNvCxnSpPr>
            <a:cxnSpLocks/>
            <a:stCxn id="33" idx="3"/>
            <a:endCxn id="26" idx="1"/>
          </p:cNvCxnSpPr>
          <p:nvPr/>
        </p:nvCxnSpPr>
        <p:spPr>
          <a:xfrm flipV="1">
            <a:off x="2277763" y="5701417"/>
            <a:ext cx="586339" cy="10021"/>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36" name="Straight Connector 35">
            <a:extLst>
              <a:ext uri="{FF2B5EF4-FFF2-40B4-BE49-F238E27FC236}">
                <a16:creationId xmlns:a16="http://schemas.microsoft.com/office/drawing/2014/main" id="{EAF34AEE-C6F0-0E88-4EC3-36423308621C}"/>
              </a:ext>
            </a:extLst>
          </p:cNvPr>
          <p:cNvCxnSpPr>
            <a:cxnSpLocks/>
          </p:cNvCxnSpPr>
          <p:nvPr/>
        </p:nvCxnSpPr>
        <p:spPr>
          <a:xfrm flipV="1">
            <a:off x="3615700" y="4897334"/>
            <a:ext cx="11300" cy="450602"/>
          </a:xfrm>
          <a:prstGeom prst="line">
            <a:avLst/>
          </a:prstGeom>
          <a:ln>
            <a:headEnd type="triangle" w="med" len="med"/>
            <a:tailEnd type="none" w="med" len="med"/>
          </a:ln>
        </p:spPr>
        <p:style>
          <a:lnRef idx="3">
            <a:schemeClr val="dk1"/>
          </a:lnRef>
          <a:fillRef idx="0">
            <a:schemeClr val="dk1"/>
          </a:fillRef>
          <a:effectRef idx="2">
            <a:schemeClr val="dk1"/>
          </a:effectRef>
          <a:fontRef idx="minor">
            <a:schemeClr val="tx1"/>
          </a:fontRef>
        </p:style>
      </p:cxnSp>
      <p:cxnSp>
        <p:nvCxnSpPr>
          <p:cNvPr id="37" name="Straight Connector 36">
            <a:extLst>
              <a:ext uri="{FF2B5EF4-FFF2-40B4-BE49-F238E27FC236}">
                <a16:creationId xmlns:a16="http://schemas.microsoft.com/office/drawing/2014/main" id="{F5430C8C-6637-078B-A0AE-2296F0B70A46}"/>
              </a:ext>
            </a:extLst>
          </p:cNvPr>
          <p:cNvCxnSpPr>
            <a:cxnSpLocks/>
            <a:stCxn id="27" idx="3"/>
          </p:cNvCxnSpPr>
          <p:nvPr/>
        </p:nvCxnSpPr>
        <p:spPr>
          <a:xfrm>
            <a:off x="6414918" y="4710426"/>
            <a:ext cx="624826" cy="4484"/>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38" name="TextBox 37">
            <a:extLst>
              <a:ext uri="{FF2B5EF4-FFF2-40B4-BE49-F238E27FC236}">
                <a16:creationId xmlns:a16="http://schemas.microsoft.com/office/drawing/2014/main" id="{EB977F74-430A-8CCE-A4EF-75FD8DB03170}"/>
              </a:ext>
            </a:extLst>
          </p:cNvPr>
          <p:cNvSpPr txBox="1"/>
          <p:nvPr/>
        </p:nvSpPr>
        <p:spPr>
          <a:xfrm>
            <a:off x="10517464" y="4402633"/>
            <a:ext cx="1167259" cy="646331"/>
          </a:xfrm>
          <a:prstGeom prst="rect">
            <a:avLst/>
          </a:prstGeom>
          <a:noFill/>
          <a:ln w="19050">
            <a:solidFill>
              <a:schemeClr val="tx1"/>
            </a:solidFill>
          </a:ln>
        </p:spPr>
        <p:txBody>
          <a:bodyPr wrap="square" rtlCol="0">
            <a:spAutoFit/>
          </a:bodyPr>
          <a:lstStyle/>
          <a:p>
            <a:pPr algn="ctr"/>
            <a:r>
              <a:rPr lang="en-US" dirty="0"/>
              <a:t>Go to next page</a:t>
            </a:r>
          </a:p>
        </p:txBody>
      </p:sp>
      <p:sp>
        <p:nvSpPr>
          <p:cNvPr id="39" name="TextBox 38">
            <a:extLst>
              <a:ext uri="{FF2B5EF4-FFF2-40B4-BE49-F238E27FC236}">
                <a16:creationId xmlns:a16="http://schemas.microsoft.com/office/drawing/2014/main" id="{EEC17B8E-F796-020F-CB6E-8F15BC8CCD7E}"/>
              </a:ext>
            </a:extLst>
          </p:cNvPr>
          <p:cNvSpPr txBox="1"/>
          <p:nvPr/>
        </p:nvSpPr>
        <p:spPr>
          <a:xfrm>
            <a:off x="9176079" y="4531425"/>
            <a:ext cx="725673" cy="369332"/>
          </a:xfrm>
          <a:prstGeom prst="rect">
            <a:avLst/>
          </a:prstGeom>
          <a:noFill/>
          <a:ln w="19050">
            <a:solidFill>
              <a:schemeClr val="tx1"/>
            </a:solidFill>
          </a:ln>
        </p:spPr>
        <p:txBody>
          <a:bodyPr wrap="square" rtlCol="0">
            <a:spAutoFit/>
          </a:bodyPr>
          <a:lstStyle/>
          <a:p>
            <a:pPr algn="ctr"/>
            <a:r>
              <a:rPr lang="en-US" dirty="0"/>
              <a:t>YES</a:t>
            </a:r>
          </a:p>
        </p:txBody>
      </p:sp>
      <p:cxnSp>
        <p:nvCxnSpPr>
          <p:cNvPr id="40" name="Straight Connector 39">
            <a:extLst>
              <a:ext uri="{FF2B5EF4-FFF2-40B4-BE49-F238E27FC236}">
                <a16:creationId xmlns:a16="http://schemas.microsoft.com/office/drawing/2014/main" id="{0ACE3D86-2F50-5CFF-4874-E666346CB89B}"/>
              </a:ext>
            </a:extLst>
          </p:cNvPr>
          <p:cNvCxnSpPr>
            <a:cxnSpLocks/>
          </p:cNvCxnSpPr>
          <p:nvPr/>
        </p:nvCxnSpPr>
        <p:spPr>
          <a:xfrm flipV="1">
            <a:off x="8591292" y="4716091"/>
            <a:ext cx="577671" cy="13131"/>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41" name="Straight Connector 40">
            <a:extLst>
              <a:ext uri="{FF2B5EF4-FFF2-40B4-BE49-F238E27FC236}">
                <a16:creationId xmlns:a16="http://schemas.microsoft.com/office/drawing/2014/main" id="{26C9A442-3BBB-BD0B-D33E-808674199478}"/>
              </a:ext>
            </a:extLst>
          </p:cNvPr>
          <p:cNvCxnSpPr>
            <a:cxnSpLocks/>
          </p:cNvCxnSpPr>
          <p:nvPr/>
        </p:nvCxnSpPr>
        <p:spPr>
          <a:xfrm>
            <a:off x="7849563" y="5295019"/>
            <a:ext cx="0" cy="236725"/>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a:extLst>
              <a:ext uri="{FF2B5EF4-FFF2-40B4-BE49-F238E27FC236}">
                <a16:creationId xmlns:a16="http://schemas.microsoft.com/office/drawing/2014/main" id="{35D4A5A3-7963-ABDD-91C1-BAA03A5DAFDB}"/>
              </a:ext>
            </a:extLst>
          </p:cNvPr>
          <p:cNvSpPr txBox="1"/>
          <p:nvPr/>
        </p:nvSpPr>
        <p:spPr>
          <a:xfrm>
            <a:off x="7486726" y="5544243"/>
            <a:ext cx="725673" cy="369332"/>
          </a:xfrm>
          <a:prstGeom prst="rect">
            <a:avLst/>
          </a:prstGeom>
          <a:noFill/>
          <a:ln w="19050">
            <a:solidFill>
              <a:schemeClr val="tx1"/>
            </a:solidFill>
          </a:ln>
        </p:spPr>
        <p:txBody>
          <a:bodyPr wrap="square" rtlCol="0">
            <a:spAutoFit/>
          </a:bodyPr>
          <a:lstStyle/>
          <a:p>
            <a:pPr algn="ctr"/>
            <a:r>
              <a:rPr lang="en-US" dirty="0"/>
              <a:t>NO</a:t>
            </a:r>
          </a:p>
        </p:txBody>
      </p:sp>
      <p:cxnSp>
        <p:nvCxnSpPr>
          <p:cNvPr id="43" name="Straight Connector 42">
            <a:extLst>
              <a:ext uri="{FF2B5EF4-FFF2-40B4-BE49-F238E27FC236}">
                <a16:creationId xmlns:a16="http://schemas.microsoft.com/office/drawing/2014/main" id="{C01D9B86-FD26-FA0D-AC11-49AFBEB168AE}"/>
              </a:ext>
            </a:extLst>
          </p:cNvPr>
          <p:cNvCxnSpPr>
            <a:cxnSpLocks/>
          </p:cNvCxnSpPr>
          <p:nvPr/>
        </p:nvCxnSpPr>
        <p:spPr>
          <a:xfrm>
            <a:off x="5644606" y="5728909"/>
            <a:ext cx="1842120" cy="0"/>
          </a:xfrm>
          <a:prstGeom prst="line">
            <a:avLst/>
          </a:prstGeom>
        </p:spPr>
        <p:style>
          <a:lnRef idx="3">
            <a:schemeClr val="dk1"/>
          </a:lnRef>
          <a:fillRef idx="0">
            <a:schemeClr val="dk1"/>
          </a:fillRef>
          <a:effectRef idx="2">
            <a:schemeClr val="dk1"/>
          </a:effectRef>
          <a:fontRef idx="minor">
            <a:schemeClr val="tx1"/>
          </a:fontRef>
        </p:style>
      </p:cxnSp>
      <p:cxnSp>
        <p:nvCxnSpPr>
          <p:cNvPr id="44" name="Straight Connector 43">
            <a:extLst>
              <a:ext uri="{FF2B5EF4-FFF2-40B4-BE49-F238E27FC236}">
                <a16:creationId xmlns:a16="http://schemas.microsoft.com/office/drawing/2014/main" id="{7ADE8BC1-30E7-39F8-DA0D-3A5D3FFC1E2C}"/>
              </a:ext>
            </a:extLst>
          </p:cNvPr>
          <p:cNvCxnSpPr>
            <a:cxnSpLocks/>
            <a:endCxn id="27" idx="2"/>
          </p:cNvCxnSpPr>
          <p:nvPr/>
        </p:nvCxnSpPr>
        <p:spPr>
          <a:xfrm flipV="1">
            <a:off x="5644606" y="5033591"/>
            <a:ext cx="1" cy="695318"/>
          </a:xfrm>
          <a:prstGeom prst="line">
            <a:avLst/>
          </a:prstGeom>
          <a:ln w="28575">
            <a:headEnd type="none" w="med" len="med"/>
            <a:tailEnd type="triangle" w="med" len="med"/>
          </a:ln>
        </p:spPr>
        <p:style>
          <a:lnRef idx="3">
            <a:schemeClr val="dk1"/>
          </a:lnRef>
          <a:fillRef idx="0">
            <a:schemeClr val="dk1"/>
          </a:fillRef>
          <a:effectRef idx="2">
            <a:schemeClr val="dk1"/>
          </a:effectRef>
          <a:fontRef idx="minor">
            <a:schemeClr val="tx1"/>
          </a:fontRef>
        </p:style>
      </p:cxnSp>
      <p:sp>
        <p:nvSpPr>
          <p:cNvPr id="45" name="TextBox 44">
            <a:extLst>
              <a:ext uri="{FF2B5EF4-FFF2-40B4-BE49-F238E27FC236}">
                <a16:creationId xmlns:a16="http://schemas.microsoft.com/office/drawing/2014/main" id="{18F2DCE3-45AD-F0E2-E91F-C5FDA8579CF4}"/>
              </a:ext>
            </a:extLst>
          </p:cNvPr>
          <p:cNvSpPr txBox="1"/>
          <p:nvPr/>
        </p:nvSpPr>
        <p:spPr>
          <a:xfrm>
            <a:off x="5746697" y="1582670"/>
            <a:ext cx="3058636" cy="1569660"/>
          </a:xfrm>
          <a:prstGeom prst="rect">
            <a:avLst/>
          </a:prstGeom>
          <a:noFill/>
        </p:spPr>
        <p:txBody>
          <a:bodyPr wrap="square" rtlCol="0">
            <a:spAutoFit/>
          </a:bodyPr>
          <a:lstStyle/>
          <a:p>
            <a:r>
              <a:rPr lang="en-US" sz="3200" dirty="0"/>
              <a:t>Station Startup and Monitor Environment</a:t>
            </a:r>
          </a:p>
        </p:txBody>
      </p:sp>
      <p:cxnSp>
        <p:nvCxnSpPr>
          <p:cNvPr id="46" name="Straight Connector 45">
            <a:extLst>
              <a:ext uri="{FF2B5EF4-FFF2-40B4-BE49-F238E27FC236}">
                <a16:creationId xmlns:a16="http://schemas.microsoft.com/office/drawing/2014/main" id="{D24DADF3-054D-AF20-BA86-5DCFADD09BFB}"/>
              </a:ext>
            </a:extLst>
          </p:cNvPr>
          <p:cNvCxnSpPr>
            <a:cxnSpLocks/>
          </p:cNvCxnSpPr>
          <p:nvPr/>
        </p:nvCxnSpPr>
        <p:spPr>
          <a:xfrm>
            <a:off x="9916614" y="4725799"/>
            <a:ext cx="544050" cy="0"/>
          </a:xfrm>
          <a:prstGeom prst="line">
            <a:avLst/>
          </a:prstGeom>
          <a:ln w="28575">
            <a:headEnd type="none" w="med" len="med"/>
            <a:tailEnd type="triangle" w="med" len="med"/>
          </a:ln>
        </p:spPr>
        <p:style>
          <a:lnRef idx="3">
            <a:schemeClr val="dk1"/>
          </a:lnRef>
          <a:fillRef idx="0">
            <a:schemeClr val="dk1"/>
          </a:fillRef>
          <a:effectRef idx="2">
            <a:schemeClr val="dk1"/>
          </a:effectRef>
          <a:fontRef idx="minor">
            <a:schemeClr val="tx1"/>
          </a:fontRef>
        </p:style>
      </p:cxnSp>
      <p:sp>
        <p:nvSpPr>
          <p:cNvPr id="47" name="Title 1">
            <a:extLst>
              <a:ext uri="{FF2B5EF4-FFF2-40B4-BE49-F238E27FC236}">
                <a16:creationId xmlns:a16="http://schemas.microsoft.com/office/drawing/2014/main" id="{59AF7297-F31C-F50A-06E6-08C3A7A1581E}"/>
              </a:ext>
            </a:extLst>
          </p:cNvPr>
          <p:cNvSpPr>
            <a:spLocks noGrp="1"/>
          </p:cNvSpPr>
          <p:nvPr>
            <p:ph type="title"/>
          </p:nvPr>
        </p:nvSpPr>
        <p:spPr>
          <a:xfrm>
            <a:off x="838200" y="365125"/>
            <a:ext cx="10515600" cy="1325563"/>
          </a:xfrm>
        </p:spPr>
        <p:txBody>
          <a:bodyPr/>
          <a:lstStyle/>
          <a:p>
            <a:r>
              <a:rPr lang="en-US" dirty="0"/>
              <a:t>Function/Task/Decision Tree Analysis</a:t>
            </a:r>
          </a:p>
        </p:txBody>
      </p:sp>
      <p:sp>
        <p:nvSpPr>
          <p:cNvPr id="2" name="Footer Placeholder 16">
            <a:extLst>
              <a:ext uri="{FF2B5EF4-FFF2-40B4-BE49-F238E27FC236}">
                <a16:creationId xmlns:a16="http://schemas.microsoft.com/office/drawing/2014/main" id="{6D38C01D-8101-F3FC-31F8-059CE674A7C1}"/>
              </a:ext>
            </a:extLst>
          </p:cNvPr>
          <p:cNvSpPr txBox="1">
            <a:spLocks/>
          </p:cNvSpPr>
          <p:nvPr/>
        </p:nvSpPr>
        <p:spPr>
          <a:xfrm>
            <a:off x="4023339" y="6155342"/>
            <a:ext cx="4370597" cy="365125"/>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90000"/>
              </a:lnSpc>
              <a:spcAft>
                <a:spcPts val="600"/>
              </a:spcAft>
            </a:pPr>
            <a:r>
              <a:rPr lang="en-US" sz="1400" dirty="0">
                <a:solidFill>
                  <a:schemeClr val="tx1"/>
                </a:solidFill>
              </a:rPr>
              <a:t>A University of Connecticut Engineering Senior Design Project MEM 4971 Team 12 Richard Davids, Sponsor.</a:t>
            </a:r>
          </a:p>
        </p:txBody>
      </p:sp>
    </p:spTree>
    <p:extLst>
      <p:ext uri="{BB962C8B-B14F-4D97-AF65-F5344CB8AC3E}">
        <p14:creationId xmlns:p14="http://schemas.microsoft.com/office/powerpoint/2010/main" val="1883832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12FB12AE-71D1-47FD-9AC3-EE2C074245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64853C7E-3CBA-4464-865F-6044D94B1B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38487" y="2994212"/>
            <a:ext cx="1345385" cy="668410"/>
          </a:xfrm>
          <a:custGeom>
            <a:avLst/>
            <a:gdLst>
              <a:gd name="connsiteX0" fmla="*/ 0 w 1345385"/>
              <a:gd name="connsiteY0" fmla="*/ 668410 h 668410"/>
              <a:gd name="connsiteX1" fmla="*/ 672692 w 1345385"/>
              <a:gd name="connsiteY1" fmla="*/ 0 h 668410"/>
              <a:gd name="connsiteX2" fmla="*/ 1345385 w 1345385"/>
              <a:gd name="connsiteY2" fmla="*/ 668410 h 668410"/>
            </a:gdLst>
            <a:ahLst/>
            <a:cxnLst>
              <a:cxn ang="0">
                <a:pos x="connsiteX0" y="connsiteY0"/>
              </a:cxn>
              <a:cxn ang="0">
                <a:pos x="connsiteX1" y="connsiteY1"/>
              </a:cxn>
              <a:cxn ang="0">
                <a:pos x="connsiteX2" y="connsiteY2"/>
              </a:cxn>
            </a:cxnLst>
            <a:rect l="l" t="t" r="r" b="b"/>
            <a:pathLst>
              <a:path w="1345385" h="668410">
                <a:moveTo>
                  <a:pt x="0" y="668410"/>
                </a:moveTo>
                <a:lnTo>
                  <a:pt x="672692" y="0"/>
                </a:lnTo>
                <a:lnTo>
                  <a:pt x="1345385" y="668410"/>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Rectangle 31">
            <a:extLst>
              <a:ext uri="{FF2B5EF4-FFF2-40B4-BE49-F238E27FC236}">
                <a16:creationId xmlns:a16="http://schemas.microsoft.com/office/drawing/2014/main" id="{55EFEC59-B929-4851-9DEF-9106F27979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3480" y="2760304"/>
            <a:ext cx="418137" cy="418137"/>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6C132392-D5FF-4588-8FA1-5BAD77BF6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508836" y="4124955"/>
            <a:ext cx="635336" cy="63533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C7EAC045-695C-4E73-9B7C-AFD6FB22DA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36522" y="4621062"/>
            <a:ext cx="224347" cy="224347"/>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404A7A3A-BEAE-4BC6-A163-5D0E5F8C46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10175676" y="5597890"/>
            <a:ext cx="2982940" cy="1481975"/>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Rectangle 39">
            <a:extLst>
              <a:ext uri="{FF2B5EF4-FFF2-40B4-BE49-F238E27FC236}">
                <a16:creationId xmlns:a16="http://schemas.microsoft.com/office/drawing/2014/main" id="{12ED3B7D-405D-4DFA-8608-B6DE746718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46240" y="5280494"/>
            <a:ext cx="841505" cy="841505"/>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Slide Number Placeholder 5">
            <a:extLst>
              <a:ext uri="{FF2B5EF4-FFF2-40B4-BE49-F238E27FC236}">
                <a16:creationId xmlns:a16="http://schemas.microsoft.com/office/drawing/2014/main" id="{AF807816-C86E-6A56-4FBF-E56E0EC75DB1}"/>
              </a:ext>
            </a:extLst>
          </p:cNvPr>
          <p:cNvSpPr>
            <a:spLocks noGrp="1"/>
          </p:cNvSpPr>
          <p:nvPr>
            <p:ph type="sldNum" sz="quarter" idx="12"/>
          </p:nvPr>
        </p:nvSpPr>
        <p:spPr>
          <a:xfrm>
            <a:off x="9915098" y="6356350"/>
            <a:ext cx="1633434" cy="365125"/>
          </a:xfrm>
        </p:spPr>
        <p:txBody>
          <a:bodyPr>
            <a:normAutofit/>
          </a:bodyPr>
          <a:lstStyle/>
          <a:p>
            <a:pPr>
              <a:spcAft>
                <a:spcPts val="600"/>
              </a:spcAft>
            </a:pPr>
            <a:fld id="{D50D054B-F977-4003-BE79-A50F6E238AFC}" type="slidenum">
              <a:rPr lang="en-US" smtClean="0"/>
              <a:pPr>
                <a:spcAft>
                  <a:spcPts val="600"/>
                </a:spcAft>
              </a:pPr>
              <a:t>6</a:t>
            </a:fld>
            <a:endParaRPr lang="en-US"/>
          </a:p>
        </p:txBody>
      </p:sp>
      <p:sp>
        <p:nvSpPr>
          <p:cNvPr id="10" name="Title 1">
            <a:extLst>
              <a:ext uri="{FF2B5EF4-FFF2-40B4-BE49-F238E27FC236}">
                <a16:creationId xmlns:a16="http://schemas.microsoft.com/office/drawing/2014/main" id="{77442631-7BB9-D818-F6AA-63EE8FC2D9C4}"/>
              </a:ext>
            </a:extLst>
          </p:cNvPr>
          <p:cNvSpPr>
            <a:spLocks noGrp="1"/>
          </p:cNvSpPr>
          <p:nvPr>
            <p:ph type="title"/>
          </p:nvPr>
        </p:nvSpPr>
        <p:spPr>
          <a:xfrm>
            <a:off x="838200" y="365125"/>
            <a:ext cx="10515600" cy="1325563"/>
          </a:xfrm>
        </p:spPr>
        <p:txBody>
          <a:bodyPr/>
          <a:lstStyle/>
          <a:p>
            <a:r>
              <a:rPr lang="en-US" dirty="0"/>
              <a:t>Function/Task/Decision Tree Analysis</a:t>
            </a:r>
          </a:p>
        </p:txBody>
      </p:sp>
      <p:sp>
        <p:nvSpPr>
          <p:cNvPr id="11" name="TextBox 10">
            <a:extLst>
              <a:ext uri="{FF2B5EF4-FFF2-40B4-BE49-F238E27FC236}">
                <a16:creationId xmlns:a16="http://schemas.microsoft.com/office/drawing/2014/main" id="{E0ABC405-69F1-E3EA-437F-800A7C015B3F}"/>
              </a:ext>
            </a:extLst>
          </p:cNvPr>
          <p:cNvSpPr txBox="1"/>
          <p:nvPr/>
        </p:nvSpPr>
        <p:spPr>
          <a:xfrm>
            <a:off x="1380396" y="1663686"/>
            <a:ext cx="1791631" cy="646331"/>
          </a:xfrm>
          <a:prstGeom prst="rect">
            <a:avLst/>
          </a:prstGeom>
          <a:noFill/>
          <a:ln w="19050">
            <a:solidFill>
              <a:schemeClr val="tx1"/>
            </a:solidFill>
          </a:ln>
        </p:spPr>
        <p:txBody>
          <a:bodyPr wrap="square" rtlCol="0">
            <a:spAutoFit/>
          </a:bodyPr>
          <a:lstStyle/>
          <a:p>
            <a:pPr algn="ctr"/>
            <a:r>
              <a:rPr lang="en-US" dirty="0"/>
              <a:t>Start event recorder</a:t>
            </a:r>
          </a:p>
        </p:txBody>
      </p:sp>
      <p:cxnSp>
        <p:nvCxnSpPr>
          <p:cNvPr id="12" name="Straight Connector 11">
            <a:extLst>
              <a:ext uri="{FF2B5EF4-FFF2-40B4-BE49-F238E27FC236}">
                <a16:creationId xmlns:a16="http://schemas.microsoft.com/office/drawing/2014/main" id="{8F447A90-A21C-BBC1-ED1F-E584FC342106}"/>
              </a:ext>
            </a:extLst>
          </p:cNvPr>
          <p:cNvCxnSpPr>
            <a:cxnSpLocks/>
          </p:cNvCxnSpPr>
          <p:nvPr/>
        </p:nvCxnSpPr>
        <p:spPr>
          <a:xfrm>
            <a:off x="1166815" y="3223966"/>
            <a:ext cx="2183606" cy="0"/>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a:extLst>
              <a:ext uri="{FF2B5EF4-FFF2-40B4-BE49-F238E27FC236}">
                <a16:creationId xmlns:a16="http://schemas.microsoft.com/office/drawing/2014/main" id="{6551C100-0403-69CA-530C-DAF0B26F5AEC}"/>
              </a:ext>
            </a:extLst>
          </p:cNvPr>
          <p:cNvCxnSpPr>
            <a:cxnSpLocks/>
          </p:cNvCxnSpPr>
          <p:nvPr/>
        </p:nvCxnSpPr>
        <p:spPr>
          <a:xfrm>
            <a:off x="2243150" y="2404999"/>
            <a:ext cx="0" cy="818967"/>
          </a:xfrm>
          <a:prstGeom prst="line">
            <a:avLst/>
          </a:prstGeom>
        </p:spPr>
        <p:style>
          <a:lnRef idx="3">
            <a:schemeClr val="dk1"/>
          </a:lnRef>
          <a:fillRef idx="0">
            <a:schemeClr val="dk1"/>
          </a:fillRef>
          <a:effectRef idx="2">
            <a:schemeClr val="dk1"/>
          </a:effectRef>
          <a:fontRef idx="minor">
            <a:schemeClr val="tx1"/>
          </a:fontRef>
        </p:style>
      </p:cxnSp>
      <p:sp>
        <p:nvSpPr>
          <p:cNvPr id="14" name="TextBox 13">
            <a:extLst>
              <a:ext uri="{FF2B5EF4-FFF2-40B4-BE49-F238E27FC236}">
                <a16:creationId xmlns:a16="http://schemas.microsoft.com/office/drawing/2014/main" id="{BA8E2F7C-397C-C9B8-7566-CBCDDE53A1D9}"/>
              </a:ext>
            </a:extLst>
          </p:cNvPr>
          <p:cNvSpPr txBox="1"/>
          <p:nvPr/>
        </p:nvSpPr>
        <p:spPr>
          <a:xfrm>
            <a:off x="409131" y="3469521"/>
            <a:ext cx="1498255" cy="646331"/>
          </a:xfrm>
          <a:prstGeom prst="rect">
            <a:avLst/>
          </a:prstGeom>
          <a:noFill/>
          <a:ln w="19050">
            <a:solidFill>
              <a:schemeClr val="tx1"/>
            </a:solidFill>
          </a:ln>
        </p:spPr>
        <p:txBody>
          <a:bodyPr wrap="square" rtlCol="0">
            <a:spAutoFit/>
          </a:bodyPr>
          <a:lstStyle/>
          <a:p>
            <a:pPr algn="ctr"/>
            <a:r>
              <a:rPr lang="en-US" dirty="0"/>
              <a:t>Turn ‘SLOW’ panel ON</a:t>
            </a:r>
          </a:p>
        </p:txBody>
      </p:sp>
      <p:cxnSp>
        <p:nvCxnSpPr>
          <p:cNvPr id="15" name="Straight Connector 14">
            <a:extLst>
              <a:ext uri="{FF2B5EF4-FFF2-40B4-BE49-F238E27FC236}">
                <a16:creationId xmlns:a16="http://schemas.microsoft.com/office/drawing/2014/main" id="{5F3A709D-CC4D-1D9D-1D7F-D3E57C7A9943}"/>
              </a:ext>
            </a:extLst>
          </p:cNvPr>
          <p:cNvCxnSpPr>
            <a:cxnSpLocks/>
          </p:cNvCxnSpPr>
          <p:nvPr/>
        </p:nvCxnSpPr>
        <p:spPr>
          <a:xfrm>
            <a:off x="3172027" y="1961375"/>
            <a:ext cx="702251" cy="0"/>
          </a:xfrm>
          <a:prstGeom prst="line">
            <a:avLst/>
          </a:prstGeom>
          <a:ln w="28575">
            <a:headEnd type="none" w="med" len="med"/>
            <a:tailEnd type="triangle" w="med" len="med"/>
          </a:ln>
        </p:spPr>
        <p:style>
          <a:lnRef idx="3">
            <a:schemeClr val="dk1"/>
          </a:lnRef>
          <a:fillRef idx="0">
            <a:schemeClr val="dk1"/>
          </a:fillRef>
          <a:effectRef idx="2">
            <a:schemeClr val="dk1"/>
          </a:effectRef>
          <a:fontRef idx="minor">
            <a:schemeClr val="tx1"/>
          </a:fontRef>
        </p:style>
      </p:cxnSp>
      <p:cxnSp>
        <p:nvCxnSpPr>
          <p:cNvPr id="16" name="Straight Connector 15">
            <a:extLst>
              <a:ext uri="{FF2B5EF4-FFF2-40B4-BE49-F238E27FC236}">
                <a16:creationId xmlns:a16="http://schemas.microsoft.com/office/drawing/2014/main" id="{87114BAB-11DE-136C-8D7A-95299A8F451C}"/>
              </a:ext>
            </a:extLst>
          </p:cNvPr>
          <p:cNvCxnSpPr>
            <a:cxnSpLocks/>
          </p:cNvCxnSpPr>
          <p:nvPr/>
        </p:nvCxnSpPr>
        <p:spPr>
          <a:xfrm>
            <a:off x="1166970" y="3223965"/>
            <a:ext cx="0" cy="236725"/>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17" name="TextBox 16">
            <a:extLst>
              <a:ext uri="{FF2B5EF4-FFF2-40B4-BE49-F238E27FC236}">
                <a16:creationId xmlns:a16="http://schemas.microsoft.com/office/drawing/2014/main" id="{00DB619F-5ED5-3510-C258-3B6575E7485B}"/>
              </a:ext>
            </a:extLst>
          </p:cNvPr>
          <p:cNvSpPr txBox="1"/>
          <p:nvPr/>
        </p:nvSpPr>
        <p:spPr>
          <a:xfrm>
            <a:off x="4838807" y="4846625"/>
            <a:ext cx="725673" cy="369332"/>
          </a:xfrm>
          <a:prstGeom prst="rect">
            <a:avLst/>
          </a:prstGeom>
          <a:noFill/>
          <a:ln w="19050">
            <a:solidFill>
              <a:schemeClr val="tx1"/>
            </a:solidFill>
          </a:ln>
        </p:spPr>
        <p:txBody>
          <a:bodyPr wrap="square" rtlCol="0">
            <a:spAutoFit/>
          </a:bodyPr>
          <a:lstStyle/>
          <a:p>
            <a:pPr algn="ctr"/>
            <a:r>
              <a:rPr lang="en-US" dirty="0"/>
              <a:t>YES</a:t>
            </a:r>
          </a:p>
        </p:txBody>
      </p:sp>
      <p:sp>
        <p:nvSpPr>
          <p:cNvPr id="18" name="Flowchart: Decision 17">
            <a:extLst>
              <a:ext uri="{FF2B5EF4-FFF2-40B4-BE49-F238E27FC236}">
                <a16:creationId xmlns:a16="http://schemas.microsoft.com/office/drawing/2014/main" id="{A16866C0-CFAB-6258-796F-2AB0D0859994}"/>
              </a:ext>
            </a:extLst>
          </p:cNvPr>
          <p:cNvSpPr/>
          <p:nvPr/>
        </p:nvSpPr>
        <p:spPr>
          <a:xfrm>
            <a:off x="2654650" y="4484177"/>
            <a:ext cx="1605045" cy="1119476"/>
          </a:xfrm>
          <a:prstGeom prst="flowChartDecision">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Temp 32 deg ?</a:t>
            </a:r>
          </a:p>
        </p:txBody>
      </p:sp>
      <p:cxnSp>
        <p:nvCxnSpPr>
          <p:cNvPr id="19" name="Straight Connector 18">
            <a:extLst>
              <a:ext uri="{FF2B5EF4-FFF2-40B4-BE49-F238E27FC236}">
                <a16:creationId xmlns:a16="http://schemas.microsoft.com/office/drawing/2014/main" id="{B19367AB-DE53-68A2-E637-02AC5C4BF17D}"/>
              </a:ext>
            </a:extLst>
          </p:cNvPr>
          <p:cNvCxnSpPr>
            <a:cxnSpLocks/>
          </p:cNvCxnSpPr>
          <p:nvPr/>
        </p:nvCxnSpPr>
        <p:spPr>
          <a:xfrm>
            <a:off x="3350421" y="3223966"/>
            <a:ext cx="0" cy="236724"/>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20" name="TextBox 19">
            <a:extLst>
              <a:ext uri="{FF2B5EF4-FFF2-40B4-BE49-F238E27FC236}">
                <a16:creationId xmlns:a16="http://schemas.microsoft.com/office/drawing/2014/main" id="{7A4525E2-DF14-D361-E385-4149FF50EA61}"/>
              </a:ext>
            </a:extLst>
          </p:cNvPr>
          <p:cNvSpPr txBox="1"/>
          <p:nvPr/>
        </p:nvSpPr>
        <p:spPr>
          <a:xfrm>
            <a:off x="7855376" y="2642719"/>
            <a:ext cx="1666730" cy="369332"/>
          </a:xfrm>
          <a:prstGeom prst="rect">
            <a:avLst/>
          </a:prstGeom>
          <a:noFill/>
          <a:ln w="19050">
            <a:solidFill>
              <a:schemeClr val="tx1"/>
            </a:solidFill>
          </a:ln>
        </p:spPr>
        <p:txBody>
          <a:bodyPr wrap="square" rtlCol="0">
            <a:spAutoFit/>
          </a:bodyPr>
          <a:lstStyle/>
          <a:p>
            <a:pPr algn="ctr"/>
            <a:r>
              <a:rPr lang="en-US" dirty="0"/>
              <a:t>Build event file</a:t>
            </a:r>
          </a:p>
        </p:txBody>
      </p:sp>
      <p:cxnSp>
        <p:nvCxnSpPr>
          <p:cNvPr id="21" name="Straight Connector 20">
            <a:extLst>
              <a:ext uri="{FF2B5EF4-FFF2-40B4-BE49-F238E27FC236}">
                <a16:creationId xmlns:a16="http://schemas.microsoft.com/office/drawing/2014/main" id="{3509F2CE-C21D-A4D0-BBE4-499616BD59DE}"/>
              </a:ext>
            </a:extLst>
          </p:cNvPr>
          <p:cNvCxnSpPr>
            <a:cxnSpLocks/>
          </p:cNvCxnSpPr>
          <p:nvPr/>
        </p:nvCxnSpPr>
        <p:spPr>
          <a:xfrm>
            <a:off x="3856247" y="1641583"/>
            <a:ext cx="11300" cy="1282012"/>
          </a:xfrm>
          <a:prstGeom prst="line">
            <a:avLst/>
          </a:prstGeom>
        </p:spPr>
        <p:style>
          <a:lnRef idx="3">
            <a:schemeClr val="dk1"/>
          </a:lnRef>
          <a:fillRef idx="0">
            <a:schemeClr val="dk1"/>
          </a:fillRef>
          <a:effectRef idx="2">
            <a:schemeClr val="dk1"/>
          </a:effectRef>
          <a:fontRef idx="minor">
            <a:schemeClr val="tx1"/>
          </a:fontRef>
        </p:style>
      </p:cxnSp>
      <p:sp>
        <p:nvSpPr>
          <p:cNvPr id="22" name="TextBox 21">
            <a:extLst>
              <a:ext uri="{FF2B5EF4-FFF2-40B4-BE49-F238E27FC236}">
                <a16:creationId xmlns:a16="http://schemas.microsoft.com/office/drawing/2014/main" id="{C9D497EB-A071-4D61-745B-D20DBC262090}"/>
              </a:ext>
            </a:extLst>
          </p:cNvPr>
          <p:cNvSpPr txBox="1"/>
          <p:nvPr/>
        </p:nvSpPr>
        <p:spPr>
          <a:xfrm>
            <a:off x="3867547" y="1525795"/>
            <a:ext cx="2054469" cy="1477328"/>
          </a:xfrm>
          <a:prstGeom prst="rect">
            <a:avLst/>
          </a:prstGeom>
          <a:noFill/>
        </p:spPr>
        <p:txBody>
          <a:bodyPr wrap="square" rtlCol="0">
            <a:spAutoFit/>
          </a:bodyPr>
          <a:lstStyle/>
          <a:p>
            <a:r>
              <a:rPr lang="en-US" dirty="0"/>
              <a:t>Clock time</a:t>
            </a:r>
          </a:p>
          <a:p>
            <a:r>
              <a:rPr lang="en-US" dirty="0"/>
              <a:t>Location</a:t>
            </a:r>
          </a:p>
          <a:p>
            <a:r>
              <a:rPr lang="en-US" dirty="0"/>
              <a:t>Temperature</a:t>
            </a:r>
          </a:p>
          <a:p>
            <a:r>
              <a:rPr lang="en-US" dirty="0"/>
              <a:t>Humidity</a:t>
            </a:r>
          </a:p>
          <a:p>
            <a:r>
              <a:rPr lang="en-US" dirty="0"/>
              <a:t>Power</a:t>
            </a:r>
          </a:p>
        </p:txBody>
      </p:sp>
      <p:cxnSp>
        <p:nvCxnSpPr>
          <p:cNvPr id="23" name="Straight Connector 22">
            <a:extLst>
              <a:ext uri="{FF2B5EF4-FFF2-40B4-BE49-F238E27FC236}">
                <a16:creationId xmlns:a16="http://schemas.microsoft.com/office/drawing/2014/main" id="{1136AE08-BDFE-E7A7-51C1-C76D6EFC65F7}"/>
              </a:ext>
            </a:extLst>
          </p:cNvPr>
          <p:cNvCxnSpPr>
            <a:cxnSpLocks/>
          </p:cNvCxnSpPr>
          <p:nvPr/>
        </p:nvCxnSpPr>
        <p:spPr>
          <a:xfrm flipV="1">
            <a:off x="2243150" y="5021938"/>
            <a:ext cx="411500" cy="9354"/>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Connector 23">
            <a:extLst>
              <a:ext uri="{FF2B5EF4-FFF2-40B4-BE49-F238E27FC236}">
                <a16:creationId xmlns:a16="http://schemas.microsoft.com/office/drawing/2014/main" id="{845CD689-8CF8-D4B8-259E-D87B401A5622}"/>
              </a:ext>
            </a:extLst>
          </p:cNvPr>
          <p:cNvCxnSpPr>
            <a:cxnSpLocks/>
          </p:cNvCxnSpPr>
          <p:nvPr/>
        </p:nvCxnSpPr>
        <p:spPr>
          <a:xfrm>
            <a:off x="3440328" y="5629452"/>
            <a:ext cx="0" cy="236725"/>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25" name="TextBox 24">
            <a:extLst>
              <a:ext uri="{FF2B5EF4-FFF2-40B4-BE49-F238E27FC236}">
                <a16:creationId xmlns:a16="http://schemas.microsoft.com/office/drawing/2014/main" id="{61BC6700-7378-195A-8F65-BAA785D3593C}"/>
              </a:ext>
            </a:extLst>
          </p:cNvPr>
          <p:cNvSpPr txBox="1"/>
          <p:nvPr/>
        </p:nvSpPr>
        <p:spPr>
          <a:xfrm>
            <a:off x="7816179" y="1524641"/>
            <a:ext cx="1745123" cy="646331"/>
          </a:xfrm>
          <a:prstGeom prst="rect">
            <a:avLst/>
          </a:prstGeom>
          <a:noFill/>
          <a:ln w="19050">
            <a:solidFill>
              <a:schemeClr val="tx1"/>
            </a:solidFill>
          </a:ln>
        </p:spPr>
        <p:txBody>
          <a:bodyPr wrap="square" rtlCol="0">
            <a:spAutoFit/>
          </a:bodyPr>
          <a:lstStyle/>
          <a:p>
            <a:pPr algn="ctr"/>
            <a:r>
              <a:rPr lang="en-US" dirty="0"/>
              <a:t>Send event file to ArcGIS server</a:t>
            </a:r>
          </a:p>
        </p:txBody>
      </p:sp>
      <p:sp>
        <p:nvSpPr>
          <p:cNvPr id="26" name="TextBox 25">
            <a:extLst>
              <a:ext uri="{FF2B5EF4-FFF2-40B4-BE49-F238E27FC236}">
                <a16:creationId xmlns:a16="http://schemas.microsoft.com/office/drawing/2014/main" id="{0E59CC43-09C7-A353-A808-54D452270C8A}"/>
              </a:ext>
            </a:extLst>
          </p:cNvPr>
          <p:cNvSpPr txBox="1"/>
          <p:nvPr/>
        </p:nvSpPr>
        <p:spPr>
          <a:xfrm>
            <a:off x="3077491" y="5878676"/>
            <a:ext cx="725673" cy="369332"/>
          </a:xfrm>
          <a:prstGeom prst="rect">
            <a:avLst/>
          </a:prstGeom>
          <a:noFill/>
          <a:ln w="19050">
            <a:solidFill>
              <a:schemeClr val="tx1"/>
            </a:solidFill>
          </a:ln>
        </p:spPr>
        <p:txBody>
          <a:bodyPr wrap="square" rtlCol="0">
            <a:spAutoFit/>
          </a:bodyPr>
          <a:lstStyle/>
          <a:p>
            <a:pPr algn="ctr"/>
            <a:r>
              <a:rPr lang="en-US" dirty="0"/>
              <a:t>NO</a:t>
            </a:r>
          </a:p>
        </p:txBody>
      </p:sp>
      <p:cxnSp>
        <p:nvCxnSpPr>
          <p:cNvPr id="27" name="Straight Connector 26">
            <a:extLst>
              <a:ext uri="{FF2B5EF4-FFF2-40B4-BE49-F238E27FC236}">
                <a16:creationId xmlns:a16="http://schemas.microsoft.com/office/drawing/2014/main" id="{26FF4149-7AEB-8974-61F3-85DF418C2DE9}"/>
              </a:ext>
            </a:extLst>
          </p:cNvPr>
          <p:cNvCxnSpPr>
            <a:cxnSpLocks/>
          </p:cNvCxnSpPr>
          <p:nvPr/>
        </p:nvCxnSpPr>
        <p:spPr>
          <a:xfrm flipV="1">
            <a:off x="4236165" y="5026281"/>
            <a:ext cx="586339" cy="10021"/>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29" name="Straight Connector 28">
            <a:extLst>
              <a:ext uri="{FF2B5EF4-FFF2-40B4-BE49-F238E27FC236}">
                <a16:creationId xmlns:a16="http://schemas.microsoft.com/office/drawing/2014/main" id="{A2B8B48A-4EC1-1E33-CA8E-793C26E53086}"/>
              </a:ext>
            </a:extLst>
          </p:cNvPr>
          <p:cNvCxnSpPr>
            <a:cxnSpLocks/>
          </p:cNvCxnSpPr>
          <p:nvPr/>
        </p:nvCxnSpPr>
        <p:spPr>
          <a:xfrm>
            <a:off x="2243150" y="3223965"/>
            <a:ext cx="0" cy="1819950"/>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31" name="TextBox 30">
            <a:extLst>
              <a:ext uri="{FF2B5EF4-FFF2-40B4-BE49-F238E27FC236}">
                <a16:creationId xmlns:a16="http://schemas.microsoft.com/office/drawing/2014/main" id="{0219722E-9DA9-BC95-95CB-8C94E07C9724}"/>
              </a:ext>
            </a:extLst>
          </p:cNvPr>
          <p:cNvSpPr txBox="1"/>
          <p:nvPr/>
        </p:nvSpPr>
        <p:spPr>
          <a:xfrm>
            <a:off x="7941025" y="3504614"/>
            <a:ext cx="1498255" cy="646331"/>
          </a:xfrm>
          <a:prstGeom prst="rect">
            <a:avLst/>
          </a:prstGeom>
          <a:noFill/>
          <a:ln w="19050">
            <a:solidFill>
              <a:schemeClr val="tx1"/>
            </a:solidFill>
          </a:ln>
        </p:spPr>
        <p:txBody>
          <a:bodyPr wrap="square" rtlCol="0">
            <a:spAutoFit/>
          </a:bodyPr>
          <a:lstStyle/>
          <a:p>
            <a:pPr algn="ctr"/>
            <a:r>
              <a:rPr lang="en-US" dirty="0"/>
              <a:t>Turn ‘ICY’ panel ON</a:t>
            </a:r>
          </a:p>
        </p:txBody>
      </p:sp>
      <p:sp>
        <p:nvSpPr>
          <p:cNvPr id="33" name="Flowchart: Decision 32">
            <a:extLst>
              <a:ext uri="{FF2B5EF4-FFF2-40B4-BE49-F238E27FC236}">
                <a16:creationId xmlns:a16="http://schemas.microsoft.com/office/drawing/2014/main" id="{245C44A3-BF0A-5F6C-DF84-77E1FB8FE7CB}"/>
              </a:ext>
            </a:extLst>
          </p:cNvPr>
          <p:cNvSpPr/>
          <p:nvPr/>
        </p:nvSpPr>
        <p:spPr>
          <a:xfrm>
            <a:off x="6178794" y="4462200"/>
            <a:ext cx="1605045" cy="1119476"/>
          </a:xfrm>
          <a:prstGeom prst="flowChartDecision">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Humidity 70 % ?</a:t>
            </a:r>
          </a:p>
        </p:txBody>
      </p:sp>
      <p:cxnSp>
        <p:nvCxnSpPr>
          <p:cNvPr id="35" name="Straight Connector 34">
            <a:extLst>
              <a:ext uri="{FF2B5EF4-FFF2-40B4-BE49-F238E27FC236}">
                <a16:creationId xmlns:a16="http://schemas.microsoft.com/office/drawing/2014/main" id="{665FA11C-F974-FCC4-CDFE-DEFF8FD0DE99}"/>
              </a:ext>
            </a:extLst>
          </p:cNvPr>
          <p:cNvCxnSpPr>
            <a:cxnSpLocks/>
          </p:cNvCxnSpPr>
          <p:nvPr/>
        </p:nvCxnSpPr>
        <p:spPr>
          <a:xfrm flipV="1">
            <a:off x="7760309" y="5004304"/>
            <a:ext cx="586339" cy="10021"/>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37" name="Straight Connector 36">
            <a:extLst>
              <a:ext uri="{FF2B5EF4-FFF2-40B4-BE49-F238E27FC236}">
                <a16:creationId xmlns:a16="http://schemas.microsoft.com/office/drawing/2014/main" id="{26B58F57-E1E9-1DC0-2265-19CC9FFB08B4}"/>
              </a:ext>
            </a:extLst>
          </p:cNvPr>
          <p:cNvCxnSpPr>
            <a:cxnSpLocks/>
          </p:cNvCxnSpPr>
          <p:nvPr/>
        </p:nvCxnSpPr>
        <p:spPr>
          <a:xfrm flipV="1">
            <a:off x="5557253" y="5009314"/>
            <a:ext cx="586339" cy="10021"/>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a:extLst>
              <a:ext uri="{FF2B5EF4-FFF2-40B4-BE49-F238E27FC236}">
                <a16:creationId xmlns:a16="http://schemas.microsoft.com/office/drawing/2014/main" id="{49395156-7A09-15C7-9D86-47A2B175BF37}"/>
              </a:ext>
            </a:extLst>
          </p:cNvPr>
          <p:cNvSpPr txBox="1"/>
          <p:nvPr/>
        </p:nvSpPr>
        <p:spPr>
          <a:xfrm>
            <a:off x="8317396" y="4810969"/>
            <a:ext cx="725673" cy="369332"/>
          </a:xfrm>
          <a:prstGeom prst="rect">
            <a:avLst/>
          </a:prstGeom>
          <a:noFill/>
          <a:ln w="19050">
            <a:solidFill>
              <a:schemeClr val="tx1"/>
            </a:solidFill>
          </a:ln>
        </p:spPr>
        <p:txBody>
          <a:bodyPr wrap="square" rtlCol="0">
            <a:spAutoFit/>
          </a:bodyPr>
          <a:lstStyle/>
          <a:p>
            <a:pPr algn="ctr"/>
            <a:r>
              <a:rPr lang="en-US" dirty="0"/>
              <a:t>YES</a:t>
            </a:r>
          </a:p>
        </p:txBody>
      </p:sp>
      <p:cxnSp>
        <p:nvCxnSpPr>
          <p:cNvPr id="41" name="Straight Connector 40">
            <a:extLst>
              <a:ext uri="{FF2B5EF4-FFF2-40B4-BE49-F238E27FC236}">
                <a16:creationId xmlns:a16="http://schemas.microsoft.com/office/drawing/2014/main" id="{7DB1AB8E-0E48-03A7-8323-69EBE4C79140}"/>
              </a:ext>
            </a:extLst>
          </p:cNvPr>
          <p:cNvCxnSpPr>
            <a:cxnSpLocks/>
          </p:cNvCxnSpPr>
          <p:nvPr/>
        </p:nvCxnSpPr>
        <p:spPr>
          <a:xfrm>
            <a:off x="6990357" y="5593796"/>
            <a:ext cx="0" cy="236725"/>
          </a:xfrm>
          <a:prstGeom prst="line">
            <a:avLst/>
          </a:prstGeom>
        </p:spPr>
        <p:style>
          <a:lnRef idx="3">
            <a:schemeClr val="dk1"/>
          </a:lnRef>
          <a:fillRef idx="0">
            <a:schemeClr val="dk1"/>
          </a:fillRef>
          <a:effectRef idx="2">
            <a:schemeClr val="dk1"/>
          </a:effectRef>
          <a:fontRef idx="minor">
            <a:schemeClr val="tx1"/>
          </a:fontRef>
        </p:style>
      </p:cxnSp>
      <p:sp>
        <p:nvSpPr>
          <p:cNvPr id="42" name="TextBox 41">
            <a:extLst>
              <a:ext uri="{FF2B5EF4-FFF2-40B4-BE49-F238E27FC236}">
                <a16:creationId xmlns:a16="http://schemas.microsoft.com/office/drawing/2014/main" id="{B2E4F3E4-2E6B-9859-3AD8-2D45976D4DE1}"/>
              </a:ext>
            </a:extLst>
          </p:cNvPr>
          <p:cNvSpPr txBox="1"/>
          <p:nvPr/>
        </p:nvSpPr>
        <p:spPr>
          <a:xfrm>
            <a:off x="6627520" y="5877100"/>
            <a:ext cx="725673" cy="369332"/>
          </a:xfrm>
          <a:prstGeom prst="rect">
            <a:avLst/>
          </a:prstGeom>
          <a:noFill/>
          <a:ln w="19050">
            <a:solidFill>
              <a:schemeClr val="tx1"/>
            </a:solidFill>
          </a:ln>
        </p:spPr>
        <p:txBody>
          <a:bodyPr wrap="square" rtlCol="0">
            <a:spAutoFit/>
          </a:bodyPr>
          <a:lstStyle/>
          <a:p>
            <a:pPr algn="ctr"/>
            <a:r>
              <a:rPr lang="en-US" dirty="0"/>
              <a:t>NO</a:t>
            </a:r>
          </a:p>
        </p:txBody>
      </p:sp>
      <p:sp>
        <p:nvSpPr>
          <p:cNvPr id="43" name="TextBox 42">
            <a:extLst>
              <a:ext uri="{FF2B5EF4-FFF2-40B4-BE49-F238E27FC236}">
                <a16:creationId xmlns:a16="http://schemas.microsoft.com/office/drawing/2014/main" id="{C5F94A91-4B03-5A09-CDEF-9025FA2B688B}"/>
              </a:ext>
            </a:extLst>
          </p:cNvPr>
          <p:cNvSpPr txBox="1"/>
          <p:nvPr/>
        </p:nvSpPr>
        <p:spPr>
          <a:xfrm>
            <a:off x="2625298" y="3485607"/>
            <a:ext cx="1498255" cy="646331"/>
          </a:xfrm>
          <a:prstGeom prst="rect">
            <a:avLst/>
          </a:prstGeom>
          <a:noFill/>
          <a:ln w="19050">
            <a:solidFill>
              <a:schemeClr val="tx1"/>
            </a:solidFill>
          </a:ln>
        </p:spPr>
        <p:txBody>
          <a:bodyPr wrap="square" rtlCol="0">
            <a:spAutoFit/>
          </a:bodyPr>
          <a:lstStyle/>
          <a:p>
            <a:pPr algn="ctr"/>
            <a:r>
              <a:rPr lang="en-US" dirty="0"/>
              <a:t>Turn ‘DOWN’ panel ON</a:t>
            </a:r>
          </a:p>
        </p:txBody>
      </p:sp>
      <p:cxnSp>
        <p:nvCxnSpPr>
          <p:cNvPr id="44" name="Straight Connector 43">
            <a:extLst>
              <a:ext uri="{FF2B5EF4-FFF2-40B4-BE49-F238E27FC236}">
                <a16:creationId xmlns:a16="http://schemas.microsoft.com/office/drawing/2014/main" id="{C66FA1DA-B2AB-325D-ADBE-EE002F13F1DB}"/>
              </a:ext>
            </a:extLst>
          </p:cNvPr>
          <p:cNvCxnSpPr>
            <a:cxnSpLocks/>
            <a:stCxn id="39" idx="0"/>
            <a:endCxn id="31" idx="2"/>
          </p:cNvCxnSpPr>
          <p:nvPr/>
        </p:nvCxnSpPr>
        <p:spPr>
          <a:xfrm flipV="1">
            <a:off x="8680233" y="4150945"/>
            <a:ext cx="9920" cy="660024"/>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45" name="Straight Connector 44">
            <a:extLst>
              <a:ext uri="{FF2B5EF4-FFF2-40B4-BE49-F238E27FC236}">
                <a16:creationId xmlns:a16="http://schemas.microsoft.com/office/drawing/2014/main" id="{D39E7AEB-9383-4775-6531-AB8E19826A15}"/>
              </a:ext>
            </a:extLst>
          </p:cNvPr>
          <p:cNvCxnSpPr>
            <a:cxnSpLocks/>
            <a:endCxn id="31" idx="0"/>
          </p:cNvCxnSpPr>
          <p:nvPr/>
        </p:nvCxnSpPr>
        <p:spPr>
          <a:xfrm>
            <a:off x="8688741" y="3022272"/>
            <a:ext cx="1412" cy="482342"/>
          </a:xfrm>
          <a:prstGeom prst="line">
            <a:avLst/>
          </a:prstGeom>
          <a:ln>
            <a:headEnd type="triangle"/>
          </a:ln>
        </p:spPr>
        <p:style>
          <a:lnRef idx="3">
            <a:schemeClr val="dk1"/>
          </a:lnRef>
          <a:fillRef idx="0">
            <a:schemeClr val="dk1"/>
          </a:fillRef>
          <a:effectRef idx="2">
            <a:schemeClr val="dk1"/>
          </a:effectRef>
          <a:fontRef idx="minor">
            <a:schemeClr val="tx1"/>
          </a:fontRef>
        </p:style>
      </p:cxnSp>
      <p:cxnSp>
        <p:nvCxnSpPr>
          <p:cNvPr id="46" name="Straight Connector 45">
            <a:extLst>
              <a:ext uri="{FF2B5EF4-FFF2-40B4-BE49-F238E27FC236}">
                <a16:creationId xmlns:a16="http://schemas.microsoft.com/office/drawing/2014/main" id="{93CE73E3-9E0D-98B8-EACE-0A1707B585EA}"/>
              </a:ext>
            </a:extLst>
          </p:cNvPr>
          <p:cNvCxnSpPr>
            <a:cxnSpLocks/>
          </p:cNvCxnSpPr>
          <p:nvPr/>
        </p:nvCxnSpPr>
        <p:spPr>
          <a:xfrm>
            <a:off x="8687328" y="2181757"/>
            <a:ext cx="1412" cy="482342"/>
          </a:xfrm>
          <a:prstGeom prst="line">
            <a:avLst/>
          </a:prstGeom>
          <a:ln>
            <a:headEnd type="triangle"/>
          </a:ln>
        </p:spPr>
        <p:style>
          <a:lnRef idx="3">
            <a:schemeClr val="dk1"/>
          </a:lnRef>
          <a:fillRef idx="0">
            <a:schemeClr val="dk1"/>
          </a:fillRef>
          <a:effectRef idx="2">
            <a:schemeClr val="dk1"/>
          </a:effectRef>
          <a:fontRef idx="minor">
            <a:schemeClr val="tx1"/>
          </a:fontRef>
        </p:style>
      </p:cxnSp>
      <p:cxnSp>
        <p:nvCxnSpPr>
          <p:cNvPr id="47" name="Straight Connector 46">
            <a:extLst>
              <a:ext uri="{FF2B5EF4-FFF2-40B4-BE49-F238E27FC236}">
                <a16:creationId xmlns:a16="http://schemas.microsoft.com/office/drawing/2014/main" id="{CC67FC62-01AE-D04C-5F0C-D7DFE8492BA0}"/>
              </a:ext>
            </a:extLst>
          </p:cNvPr>
          <p:cNvCxnSpPr>
            <a:cxnSpLocks/>
          </p:cNvCxnSpPr>
          <p:nvPr/>
        </p:nvCxnSpPr>
        <p:spPr>
          <a:xfrm>
            <a:off x="7348430" y="1414732"/>
            <a:ext cx="0" cy="1508863"/>
          </a:xfrm>
          <a:prstGeom prst="line">
            <a:avLst/>
          </a:prstGeom>
        </p:spPr>
        <p:style>
          <a:lnRef idx="3">
            <a:schemeClr val="dk1"/>
          </a:lnRef>
          <a:fillRef idx="0">
            <a:schemeClr val="dk1"/>
          </a:fillRef>
          <a:effectRef idx="2">
            <a:schemeClr val="dk1"/>
          </a:effectRef>
          <a:fontRef idx="minor">
            <a:schemeClr val="tx1"/>
          </a:fontRef>
        </p:style>
      </p:cxnSp>
      <p:sp>
        <p:nvSpPr>
          <p:cNvPr id="48" name="TextBox 47">
            <a:extLst>
              <a:ext uri="{FF2B5EF4-FFF2-40B4-BE49-F238E27FC236}">
                <a16:creationId xmlns:a16="http://schemas.microsoft.com/office/drawing/2014/main" id="{369B1341-5937-85A6-E9AC-4D4985B40657}"/>
              </a:ext>
            </a:extLst>
          </p:cNvPr>
          <p:cNvSpPr txBox="1"/>
          <p:nvPr/>
        </p:nvSpPr>
        <p:spPr>
          <a:xfrm>
            <a:off x="5644312" y="1402612"/>
            <a:ext cx="1745123" cy="1477328"/>
          </a:xfrm>
          <a:prstGeom prst="rect">
            <a:avLst/>
          </a:prstGeom>
          <a:noFill/>
        </p:spPr>
        <p:txBody>
          <a:bodyPr wrap="square" rtlCol="0">
            <a:spAutoFit/>
          </a:bodyPr>
          <a:lstStyle/>
          <a:p>
            <a:pPr algn="r"/>
            <a:r>
              <a:rPr lang="en-US" dirty="0"/>
              <a:t>Total event time</a:t>
            </a:r>
          </a:p>
          <a:p>
            <a:pPr algn="r"/>
            <a:r>
              <a:rPr lang="en-US" dirty="0"/>
              <a:t>Location</a:t>
            </a:r>
          </a:p>
          <a:p>
            <a:pPr algn="r"/>
            <a:r>
              <a:rPr lang="en-US" dirty="0"/>
              <a:t>Temperature</a:t>
            </a:r>
          </a:p>
          <a:p>
            <a:pPr algn="r"/>
            <a:r>
              <a:rPr lang="en-US" dirty="0"/>
              <a:t>Humidity</a:t>
            </a:r>
          </a:p>
          <a:p>
            <a:pPr algn="r"/>
            <a:r>
              <a:rPr lang="en-US" dirty="0"/>
              <a:t>Power</a:t>
            </a:r>
          </a:p>
        </p:txBody>
      </p:sp>
      <p:cxnSp>
        <p:nvCxnSpPr>
          <p:cNvPr id="49" name="Straight Connector 48">
            <a:extLst>
              <a:ext uri="{FF2B5EF4-FFF2-40B4-BE49-F238E27FC236}">
                <a16:creationId xmlns:a16="http://schemas.microsoft.com/office/drawing/2014/main" id="{1F9C15E7-C3A1-DABF-05A4-93D946F42ACE}"/>
              </a:ext>
            </a:extLst>
          </p:cNvPr>
          <p:cNvCxnSpPr>
            <a:cxnSpLocks/>
          </p:cNvCxnSpPr>
          <p:nvPr/>
        </p:nvCxnSpPr>
        <p:spPr>
          <a:xfrm>
            <a:off x="9593863" y="1811421"/>
            <a:ext cx="544050" cy="0"/>
          </a:xfrm>
          <a:prstGeom prst="line">
            <a:avLst/>
          </a:prstGeom>
          <a:ln w="28575">
            <a:headEnd type="none" w="med" len="med"/>
            <a:tailEnd type="triangle" w="med" len="med"/>
          </a:ln>
        </p:spPr>
        <p:style>
          <a:lnRef idx="3">
            <a:schemeClr val="dk1"/>
          </a:lnRef>
          <a:fillRef idx="0">
            <a:schemeClr val="dk1"/>
          </a:fillRef>
          <a:effectRef idx="2">
            <a:schemeClr val="dk1"/>
          </a:effectRef>
          <a:fontRef idx="minor">
            <a:schemeClr val="tx1"/>
          </a:fontRef>
        </p:style>
      </p:cxnSp>
      <p:sp>
        <p:nvSpPr>
          <p:cNvPr id="50" name="TextBox 49">
            <a:extLst>
              <a:ext uri="{FF2B5EF4-FFF2-40B4-BE49-F238E27FC236}">
                <a16:creationId xmlns:a16="http://schemas.microsoft.com/office/drawing/2014/main" id="{AA337DCF-798D-ECF1-245B-41C8A21380D3}"/>
              </a:ext>
            </a:extLst>
          </p:cNvPr>
          <p:cNvSpPr txBox="1"/>
          <p:nvPr/>
        </p:nvSpPr>
        <p:spPr>
          <a:xfrm>
            <a:off x="10182864" y="1488256"/>
            <a:ext cx="1167259" cy="646331"/>
          </a:xfrm>
          <a:prstGeom prst="rect">
            <a:avLst/>
          </a:prstGeom>
          <a:noFill/>
          <a:ln w="19050">
            <a:solidFill>
              <a:schemeClr val="tx1"/>
            </a:solidFill>
          </a:ln>
        </p:spPr>
        <p:txBody>
          <a:bodyPr wrap="square" rtlCol="0">
            <a:spAutoFit/>
          </a:bodyPr>
          <a:lstStyle/>
          <a:p>
            <a:pPr algn="ctr"/>
            <a:r>
              <a:rPr lang="en-US" dirty="0"/>
              <a:t>Go to next page</a:t>
            </a:r>
          </a:p>
        </p:txBody>
      </p:sp>
      <p:cxnSp>
        <p:nvCxnSpPr>
          <p:cNvPr id="51" name="Straight Connector 50">
            <a:extLst>
              <a:ext uri="{FF2B5EF4-FFF2-40B4-BE49-F238E27FC236}">
                <a16:creationId xmlns:a16="http://schemas.microsoft.com/office/drawing/2014/main" id="{28B25CD3-4A56-BCC0-E02B-C5264B8DD24F}"/>
              </a:ext>
            </a:extLst>
          </p:cNvPr>
          <p:cNvCxnSpPr>
            <a:cxnSpLocks/>
            <a:endCxn id="25" idx="1"/>
          </p:cNvCxnSpPr>
          <p:nvPr/>
        </p:nvCxnSpPr>
        <p:spPr>
          <a:xfrm>
            <a:off x="7377749" y="1847806"/>
            <a:ext cx="438430" cy="1"/>
          </a:xfrm>
          <a:prstGeom prst="line">
            <a:avLst/>
          </a:prstGeom>
          <a:ln>
            <a:headEnd type="triangle"/>
          </a:ln>
        </p:spPr>
        <p:style>
          <a:lnRef idx="3">
            <a:schemeClr val="dk1"/>
          </a:lnRef>
          <a:fillRef idx="0">
            <a:schemeClr val="dk1"/>
          </a:fillRef>
          <a:effectRef idx="2">
            <a:schemeClr val="dk1"/>
          </a:effectRef>
          <a:fontRef idx="minor">
            <a:schemeClr val="tx1"/>
          </a:fontRef>
        </p:style>
      </p:cxnSp>
      <p:cxnSp>
        <p:nvCxnSpPr>
          <p:cNvPr id="52" name="Straight Connector 51">
            <a:extLst>
              <a:ext uri="{FF2B5EF4-FFF2-40B4-BE49-F238E27FC236}">
                <a16:creationId xmlns:a16="http://schemas.microsoft.com/office/drawing/2014/main" id="{03876F61-793B-2B36-7738-33124D3A9CFB}"/>
              </a:ext>
            </a:extLst>
          </p:cNvPr>
          <p:cNvCxnSpPr>
            <a:cxnSpLocks/>
          </p:cNvCxnSpPr>
          <p:nvPr/>
        </p:nvCxnSpPr>
        <p:spPr>
          <a:xfrm>
            <a:off x="678145" y="1961375"/>
            <a:ext cx="702251" cy="0"/>
          </a:xfrm>
          <a:prstGeom prst="line">
            <a:avLst/>
          </a:prstGeom>
          <a:ln w="28575">
            <a:headEnd type="none" w="med" len="med"/>
            <a:tailEnd type="triangle" w="med" len="med"/>
          </a:ln>
        </p:spPr>
        <p:style>
          <a:lnRef idx="3">
            <a:schemeClr val="dk1"/>
          </a:lnRef>
          <a:fillRef idx="0">
            <a:schemeClr val="dk1"/>
          </a:fillRef>
          <a:effectRef idx="2">
            <a:schemeClr val="dk1"/>
          </a:effectRef>
          <a:fontRef idx="minor">
            <a:schemeClr val="tx1"/>
          </a:fontRef>
        </p:style>
      </p:cxnSp>
      <p:sp>
        <p:nvSpPr>
          <p:cNvPr id="53" name="TextBox 52">
            <a:extLst>
              <a:ext uri="{FF2B5EF4-FFF2-40B4-BE49-F238E27FC236}">
                <a16:creationId xmlns:a16="http://schemas.microsoft.com/office/drawing/2014/main" id="{35081878-80AC-6E06-54EC-DBC1D175E826}"/>
              </a:ext>
            </a:extLst>
          </p:cNvPr>
          <p:cNvSpPr txBox="1"/>
          <p:nvPr/>
        </p:nvSpPr>
        <p:spPr>
          <a:xfrm>
            <a:off x="4649476" y="3340098"/>
            <a:ext cx="3058636" cy="584775"/>
          </a:xfrm>
          <a:prstGeom prst="rect">
            <a:avLst/>
          </a:prstGeom>
          <a:noFill/>
        </p:spPr>
        <p:txBody>
          <a:bodyPr wrap="square" rtlCol="0">
            <a:spAutoFit/>
          </a:bodyPr>
          <a:lstStyle/>
          <a:p>
            <a:r>
              <a:rPr lang="en-US" sz="3200" dirty="0"/>
              <a:t>Panel Activation</a:t>
            </a:r>
          </a:p>
        </p:txBody>
      </p:sp>
      <p:cxnSp>
        <p:nvCxnSpPr>
          <p:cNvPr id="54" name="Straight Connector 53">
            <a:extLst>
              <a:ext uri="{FF2B5EF4-FFF2-40B4-BE49-F238E27FC236}">
                <a16:creationId xmlns:a16="http://schemas.microsoft.com/office/drawing/2014/main" id="{02559C5A-2B18-C940-1AA2-56DA74898E64}"/>
              </a:ext>
            </a:extLst>
          </p:cNvPr>
          <p:cNvCxnSpPr>
            <a:cxnSpLocks/>
            <a:stCxn id="26" idx="3"/>
            <a:endCxn id="42" idx="1"/>
          </p:cNvCxnSpPr>
          <p:nvPr/>
        </p:nvCxnSpPr>
        <p:spPr>
          <a:xfrm flipV="1">
            <a:off x="3803164" y="6061766"/>
            <a:ext cx="2824356" cy="1576"/>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55" name="Straight Connector 54">
            <a:extLst>
              <a:ext uri="{FF2B5EF4-FFF2-40B4-BE49-F238E27FC236}">
                <a16:creationId xmlns:a16="http://schemas.microsoft.com/office/drawing/2014/main" id="{3F1F3532-F1CC-B297-E922-CB7E22C012B5}"/>
              </a:ext>
            </a:extLst>
          </p:cNvPr>
          <p:cNvCxnSpPr>
            <a:cxnSpLocks/>
          </p:cNvCxnSpPr>
          <p:nvPr/>
        </p:nvCxnSpPr>
        <p:spPr>
          <a:xfrm>
            <a:off x="7351487" y="6062554"/>
            <a:ext cx="2576284" cy="0"/>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56" name="Straight Connector 55">
            <a:extLst>
              <a:ext uri="{FF2B5EF4-FFF2-40B4-BE49-F238E27FC236}">
                <a16:creationId xmlns:a16="http://schemas.microsoft.com/office/drawing/2014/main" id="{DF19421C-6C63-756F-29A3-445FFF85B1D6}"/>
              </a:ext>
            </a:extLst>
          </p:cNvPr>
          <p:cNvCxnSpPr>
            <a:cxnSpLocks/>
          </p:cNvCxnSpPr>
          <p:nvPr/>
        </p:nvCxnSpPr>
        <p:spPr>
          <a:xfrm flipH="1" flipV="1">
            <a:off x="9927771" y="2812829"/>
            <a:ext cx="392" cy="3248149"/>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57" name="Straight Connector 56">
            <a:extLst>
              <a:ext uri="{FF2B5EF4-FFF2-40B4-BE49-F238E27FC236}">
                <a16:creationId xmlns:a16="http://schemas.microsoft.com/office/drawing/2014/main" id="{F50A9B51-6F2E-E68C-3BE8-C5CECAA02C92}"/>
              </a:ext>
            </a:extLst>
          </p:cNvPr>
          <p:cNvCxnSpPr>
            <a:cxnSpLocks/>
          </p:cNvCxnSpPr>
          <p:nvPr/>
        </p:nvCxnSpPr>
        <p:spPr>
          <a:xfrm>
            <a:off x="9522106" y="2816105"/>
            <a:ext cx="426744" cy="0"/>
          </a:xfrm>
          <a:prstGeom prst="line">
            <a:avLst/>
          </a:prstGeom>
          <a:ln>
            <a:headEnd type="triangle"/>
            <a:tailEnd type="none"/>
          </a:ln>
        </p:spPr>
        <p:style>
          <a:lnRef idx="3">
            <a:schemeClr val="dk1"/>
          </a:lnRef>
          <a:fillRef idx="0">
            <a:schemeClr val="dk1"/>
          </a:fillRef>
          <a:effectRef idx="2">
            <a:schemeClr val="dk1"/>
          </a:effectRef>
          <a:fontRef idx="minor">
            <a:schemeClr val="tx1"/>
          </a:fontRef>
        </p:style>
      </p:cxnSp>
      <p:sp>
        <p:nvSpPr>
          <p:cNvPr id="2" name="Footer Placeholder 16">
            <a:extLst>
              <a:ext uri="{FF2B5EF4-FFF2-40B4-BE49-F238E27FC236}">
                <a16:creationId xmlns:a16="http://schemas.microsoft.com/office/drawing/2014/main" id="{BEFAB0A7-F0AB-C5EB-2A30-898EEB2043A9}"/>
              </a:ext>
            </a:extLst>
          </p:cNvPr>
          <p:cNvSpPr txBox="1">
            <a:spLocks/>
          </p:cNvSpPr>
          <p:nvPr/>
        </p:nvSpPr>
        <p:spPr>
          <a:xfrm>
            <a:off x="4051475" y="6310312"/>
            <a:ext cx="4370597" cy="365125"/>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90000"/>
              </a:lnSpc>
              <a:spcAft>
                <a:spcPts val="600"/>
              </a:spcAft>
            </a:pPr>
            <a:r>
              <a:rPr lang="en-US" sz="1400" dirty="0">
                <a:solidFill>
                  <a:schemeClr val="tx1"/>
                </a:solidFill>
              </a:rPr>
              <a:t>A University of Connecticut Engineering Senior Design Project MEM 4971 Team 12 Richard Davids, Sponsor.</a:t>
            </a:r>
          </a:p>
        </p:txBody>
      </p:sp>
    </p:spTree>
    <p:extLst>
      <p:ext uri="{BB962C8B-B14F-4D97-AF65-F5344CB8AC3E}">
        <p14:creationId xmlns:p14="http://schemas.microsoft.com/office/powerpoint/2010/main" val="3987085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A297797-5C89-4791-8204-AB071FA1FB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569BBA9B-8F4E-4D2B-BEFA-41A4754433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a16="http://schemas.microsoft.com/office/drawing/2014/main" id="{851012D1-8033-40B1-9EC0-91390FFC74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Slide Number Placeholder 5">
            <a:extLst>
              <a:ext uri="{FF2B5EF4-FFF2-40B4-BE49-F238E27FC236}">
                <a16:creationId xmlns:a16="http://schemas.microsoft.com/office/drawing/2014/main" id="{D06AE54D-B666-4C00-2D9C-A0155DF29BCB}"/>
              </a:ext>
            </a:extLst>
          </p:cNvPr>
          <p:cNvSpPr>
            <a:spLocks noGrp="1"/>
          </p:cNvSpPr>
          <p:nvPr>
            <p:ph type="sldNum" sz="quarter" idx="12"/>
          </p:nvPr>
        </p:nvSpPr>
        <p:spPr>
          <a:xfrm>
            <a:off x="8805333" y="6356350"/>
            <a:ext cx="2743200" cy="365125"/>
          </a:xfrm>
        </p:spPr>
        <p:txBody>
          <a:bodyPr>
            <a:normAutofit/>
          </a:bodyPr>
          <a:lstStyle/>
          <a:p>
            <a:pPr>
              <a:spcAft>
                <a:spcPts val="600"/>
              </a:spcAft>
            </a:pPr>
            <a:fld id="{D50D054B-F977-4003-BE79-A50F6E238AFC}" type="slidenum">
              <a:rPr lang="en-US" smtClean="0"/>
              <a:pPr>
                <a:spcAft>
                  <a:spcPts val="600"/>
                </a:spcAft>
              </a:pPr>
              <a:t>7</a:t>
            </a:fld>
            <a:endParaRPr lang="en-US"/>
          </a:p>
        </p:txBody>
      </p:sp>
      <p:sp>
        <p:nvSpPr>
          <p:cNvPr id="17" name="Rectangle 1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80943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D291F021-C45C-4D44-A2B8-A789E386C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3444"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8E12C866-5B3D-3C2F-D9FD-BB2CB958BBA1}"/>
              </a:ext>
            </a:extLst>
          </p:cNvPr>
          <p:cNvSpPr>
            <a:spLocks noGrp="1"/>
          </p:cNvSpPr>
          <p:nvPr>
            <p:ph type="title"/>
          </p:nvPr>
        </p:nvSpPr>
        <p:spPr>
          <a:xfrm>
            <a:off x="838200" y="365125"/>
            <a:ext cx="10515600" cy="1325563"/>
          </a:xfrm>
        </p:spPr>
        <p:txBody>
          <a:bodyPr/>
          <a:lstStyle/>
          <a:p>
            <a:r>
              <a:rPr lang="en-US" dirty="0"/>
              <a:t>Function/Task/Decision Tree Analysis</a:t>
            </a:r>
          </a:p>
        </p:txBody>
      </p:sp>
      <p:sp>
        <p:nvSpPr>
          <p:cNvPr id="12" name="TextBox 11">
            <a:extLst>
              <a:ext uri="{FF2B5EF4-FFF2-40B4-BE49-F238E27FC236}">
                <a16:creationId xmlns:a16="http://schemas.microsoft.com/office/drawing/2014/main" id="{8AB6F061-B79B-0F46-36FE-C6259332883A}"/>
              </a:ext>
            </a:extLst>
          </p:cNvPr>
          <p:cNvSpPr txBox="1"/>
          <p:nvPr/>
        </p:nvSpPr>
        <p:spPr>
          <a:xfrm>
            <a:off x="1374747" y="1770386"/>
            <a:ext cx="1750772" cy="646331"/>
          </a:xfrm>
          <a:prstGeom prst="rect">
            <a:avLst/>
          </a:prstGeom>
          <a:noFill/>
          <a:ln w="19050">
            <a:solidFill>
              <a:schemeClr val="tx1"/>
            </a:solidFill>
          </a:ln>
        </p:spPr>
        <p:txBody>
          <a:bodyPr wrap="square" rtlCol="0">
            <a:spAutoFit/>
          </a:bodyPr>
          <a:lstStyle/>
          <a:p>
            <a:pPr algn="ctr"/>
            <a:r>
              <a:rPr lang="en-US" dirty="0"/>
              <a:t>ArcGIS receive event file</a:t>
            </a:r>
          </a:p>
        </p:txBody>
      </p:sp>
      <p:cxnSp>
        <p:nvCxnSpPr>
          <p:cNvPr id="14" name="Straight Connector 13">
            <a:extLst>
              <a:ext uri="{FF2B5EF4-FFF2-40B4-BE49-F238E27FC236}">
                <a16:creationId xmlns:a16="http://schemas.microsoft.com/office/drawing/2014/main" id="{6FEA12AE-5E06-3C00-B7EA-ED5FC97DCC7A}"/>
              </a:ext>
            </a:extLst>
          </p:cNvPr>
          <p:cNvCxnSpPr>
            <a:cxnSpLocks/>
            <a:stCxn id="12" idx="2"/>
            <a:endCxn id="24" idx="0"/>
          </p:cNvCxnSpPr>
          <p:nvPr/>
        </p:nvCxnSpPr>
        <p:spPr>
          <a:xfrm>
            <a:off x="2250133" y="2416717"/>
            <a:ext cx="8224" cy="339133"/>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16" name="Straight Connector 15">
            <a:extLst>
              <a:ext uri="{FF2B5EF4-FFF2-40B4-BE49-F238E27FC236}">
                <a16:creationId xmlns:a16="http://schemas.microsoft.com/office/drawing/2014/main" id="{4F254BDF-C128-FF93-3A61-5E81B477540B}"/>
              </a:ext>
            </a:extLst>
          </p:cNvPr>
          <p:cNvCxnSpPr>
            <a:cxnSpLocks/>
          </p:cNvCxnSpPr>
          <p:nvPr/>
        </p:nvCxnSpPr>
        <p:spPr>
          <a:xfrm>
            <a:off x="3856247" y="1777315"/>
            <a:ext cx="0" cy="1508863"/>
          </a:xfrm>
          <a:prstGeom prst="line">
            <a:avLst/>
          </a:prstGeom>
        </p:spPr>
        <p:style>
          <a:lnRef idx="3">
            <a:schemeClr val="dk1"/>
          </a:lnRef>
          <a:fillRef idx="0">
            <a:schemeClr val="dk1"/>
          </a:fillRef>
          <a:effectRef idx="2">
            <a:schemeClr val="dk1"/>
          </a:effectRef>
          <a:fontRef idx="minor">
            <a:schemeClr val="tx1"/>
          </a:fontRef>
        </p:style>
      </p:cxnSp>
      <p:sp>
        <p:nvSpPr>
          <p:cNvPr id="18" name="TextBox 17">
            <a:extLst>
              <a:ext uri="{FF2B5EF4-FFF2-40B4-BE49-F238E27FC236}">
                <a16:creationId xmlns:a16="http://schemas.microsoft.com/office/drawing/2014/main" id="{E5D03346-648B-56A8-0868-C5C6E1DFC1D3}"/>
              </a:ext>
            </a:extLst>
          </p:cNvPr>
          <p:cNvSpPr txBox="1"/>
          <p:nvPr/>
        </p:nvSpPr>
        <p:spPr>
          <a:xfrm>
            <a:off x="3856247" y="1801880"/>
            <a:ext cx="2054469" cy="1477328"/>
          </a:xfrm>
          <a:prstGeom prst="rect">
            <a:avLst/>
          </a:prstGeom>
          <a:noFill/>
        </p:spPr>
        <p:txBody>
          <a:bodyPr wrap="square" rtlCol="0">
            <a:spAutoFit/>
          </a:bodyPr>
          <a:lstStyle/>
          <a:p>
            <a:r>
              <a:rPr lang="en-US" dirty="0"/>
              <a:t>Elapsed event time</a:t>
            </a:r>
          </a:p>
          <a:p>
            <a:r>
              <a:rPr lang="en-US" dirty="0"/>
              <a:t>Location</a:t>
            </a:r>
          </a:p>
          <a:p>
            <a:r>
              <a:rPr lang="en-US" dirty="0"/>
              <a:t>Temperature</a:t>
            </a:r>
          </a:p>
          <a:p>
            <a:r>
              <a:rPr lang="en-US" dirty="0"/>
              <a:t>Humidity</a:t>
            </a:r>
          </a:p>
          <a:p>
            <a:r>
              <a:rPr lang="en-US" dirty="0"/>
              <a:t>Power</a:t>
            </a:r>
          </a:p>
        </p:txBody>
      </p:sp>
      <p:sp>
        <p:nvSpPr>
          <p:cNvPr id="20" name="TextBox 19">
            <a:extLst>
              <a:ext uri="{FF2B5EF4-FFF2-40B4-BE49-F238E27FC236}">
                <a16:creationId xmlns:a16="http://schemas.microsoft.com/office/drawing/2014/main" id="{6A4A2410-CD08-0BA9-944E-2D853625CFEB}"/>
              </a:ext>
            </a:extLst>
          </p:cNvPr>
          <p:cNvSpPr txBox="1"/>
          <p:nvPr/>
        </p:nvSpPr>
        <p:spPr>
          <a:xfrm>
            <a:off x="3661365" y="4668977"/>
            <a:ext cx="1745123" cy="923330"/>
          </a:xfrm>
          <a:prstGeom prst="rect">
            <a:avLst/>
          </a:prstGeom>
          <a:noFill/>
          <a:ln w="19050">
            <a:solidFill>
              <a:schemeClr val="tx1"/>
            </a:solidFill>
          </a:ln>
        </p:spPr>
        <p:txBody>
          <a:bodyPr wrap="square" rtlCol="0">
            <a:spAutoFit/>
          </a:bodyPr>
          <a:lstStyle/>
          <a:p>
            <a:pPr algn="ctr"/>
            <a:r>
              <a:rPr lang="en-US" dirty="0"/>
              <a:t>User acknowledges alert</a:t>
            </a:r>
          </a:p>
        </p:txBody>
      </p:sp>
      <p:sp>
        <p:nvSpPr>
          <p:cNvPr id="22" name="TextBox 21">
            <a:extLst>
              <a:ext uri="{FF2B5EF4-FFF2-40B4-BE49-F238E27FC236}">
                <a16:creationId xmlns:a16="http://schemas.microsoft.com/office/drawing/2014/main" id="{2E48A167-A928-5DBC-4AEA-21A46A428AA2}"/>
              </a:ext>
            </a:extLst>
          </p:cNvPr>
          <p:cNvSpPr txBox="1"/>
          <p:nvPr/>
        </p:nvSpPr>
        <p:spPr>
          <a:xfrm>
            <a:off x="1398294" y="4810969"/>
            <a:ext cx="1718714" cy="646331"/>
          </a:xfrm>
          <a:prstGeom prst="rect">
            <a:avLst/>
          </a:prstGeom>
          <a:noFill/>
          <a:ln w="19050">
            <a:solidFill>
              <a:schemeClr val="tx1"/>
            </a:solidFill>
          </a:ln>
        </p:spPr>
        <p:txBody>
          <a:bodyPr wrap="square" rtlCol="0">
            <a:spAutoFit/>
          </a:bodyPr>
          <a:lstStyle/>
          <a:p>
            <a:pPr algn="ctr"/>
            <a:r>
              <a:rPr lang="en-US" dirty="0"/>
              <a:t>Display alert and event data</a:t>
            </a:r>
          </a:p>
        </p:txBody>
      </p:sp>
      <p:cxnSp>
        <p:nvCxnSpPr>
          <p:cNvPr id="23" name="Straight Connector 22">
            <a:extLst>
              <a:ext uri="{FF2B5EF4-FFF2-40B4-BE49-F238E27FC236}">
                <a16:creationId xmlns:a16="http://schemas.microsoft.com/office/drawing/2014/main" id="{EDA49F4B-869B-DB6D-5C88-E8E4BEAB7B47}"/>
              </a:ext>
            </a:extLst>
          </p:cNvPr>
          <p:cNvCxnSpPr>
            <a:cxnSpLocks/>
            <a:stCxn id="22" idx="3"/>
            <a:endCxn id="20" idx="1"/>
          </p:cNvCxnSpPr>
          <p:nvPr/>
        </p:nvCxnSpPr>
        <p:spPr>
          <a:xfrm flipV="1">
            <a:off x="3117008" y="5130642"/>
            <a:ext cx="544357" cy="3493"/>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a:extLst>
              <a:ext uri="{FF2B5EF4-FFF2-40B4-BE49-F238E27FC236}">
                <a16:creationId xmlns:a16="http://schemas.microsoft.com/office/drawing/2014/main" id="{F450FFAF-F792-055D-23F1-4578D6DE98F6}"/>
              </a:ext>
            </a:extLst>
          </p:cNvPr>
          <p:cNvSpPr txBox="1"/>
          <p:nvPr/>
        </p:nvSpPr>
        <p:spPr>
          <a:xfrm>
            <a:off x="1398294" y="2755850"/>
            <a:ext cx="1720126" cy="646331"/>
          </a:xfrm>
          <a:prstGeom prst="rect">
            <a:avLst/>
          </a:prstGeom>
          <a:noFill/>
          <a:ln w="19050">
            <a:solidFill>
              <a:schemeClr val="tx1"/>
            </a:solidFill>
          </a:ln>
        </p:spPr>
        <p:txBody>
          <a:bodyPr wrap="square" rtlCol="0">
            <a:spAutoFit/>
          </a:bodyPr>
          <a:lstStyle/>
          <a:p>
            <a:pPr algn="ctr"/>
            <a:r>
              <a:rPr lang="en-US" dirty="0"/>
              <a:t>Display alert on smart phone UI</a:t>
            </a:r>
          </a:p>
        </p:txBody>
      </p:sp>
      <p:sp>
        <p:nvSpPr>
          <p:cNvPr id="26" name="TextBox 25">
            <a:extLst>
              <a:ext uri="{FF2B5EF4-FFF2-40B4-BE49-F238E27FC236}">
                <a16:creationId xmlns:a16="http://schemas.microsoft.com/office/drawing/2014/main" id="{CE3126DA-9B7B-1B82-56FF-7B078379CCF1}"/>
              </a:ext>
            </a:extLst>
          </p:cNvPr>
          <p:cNvSpPr txBox="1"/>
          <p:nvPr/>
        </p:nvSpPr>
        <p:spPr>
          <a:xfrm>
            <a:off x="6028050" y="4805895"/>
            <a:ext cx="1741702" cy="646331"/>
          </a:xfrm>
          <a:prstGeom prst="rect">
            <a:avLst/>
          </a:prstGeom>
          <a:noFill/>
          <a:ln w="19050">
            <a:solidFill>
              <a:schemeClr val="tx1"/>
            </a:solidFill>
          </a:ln>
        </p:spPr>
        <p:txBody>
          <a:bodyPr wrap="square" rtlCol="0">
            <a:spAutoFit/>
          </a:bodyPr>
          <a:lstStyle/>
          <a:p>
            <a:pPr algn="ctr"/>
            <a:r>
              <a:rPr lang="en-US" dirty="0"/>
              <a:t>Arc GIS records total event</a:t>
            </a:r>
          </a:p>
        </p:txBody>
      </p:sp>
      <p:cxnSp>
        <p:nvCxnSpPr>
          <p:cNvPr id="27" name="Straight Connector 26">
            <a:extLst>
              <a:ext uri="{FF2B5EF4-FFF2-40B4-BE49-F238E27FC236}">
                <a16:creationId xmlns:a16="http://schemas.microsoft.com/office/drawing/2014/main" id="{9FBA8C31-C654-B92E-4909-91FF705362E2}"/>
              </a:ext>
            </a:extLst>
          </p:cNvPr>
          <p:cNvCxnSpPr>
            <a:cxnSpLocks/>
            <a:stCxn id="20" idx="3"/>
            <a:endCxn id="26" idx="1"/>
          </p:cNvCxnSpPr>
          <p:nvPr/>
        </p:nvCxnSpPr>
        <p:spPr>
          <a:xfrm flipV="1">
            <a:off x="5406488" y="5129061"/>
            <a:ext cx="621562" cy="1581"/>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28" name="Straight Connector 27">
            <a:extLst>
              <a:ext uri="{FF2B5EF4-FFF2-40B4-BE49-F238E27FC236}">
                <a16:creationId xmlns:a16="http://schemas.microsoft.com/office/drawing/2014/main" id="{BF523868-E643-0146-6AFB-4D837B228A79}"/>
              </a:ext>
            </a:extLst>
          </p:cNvPr>
          <p:cNvCxnSpPr>
            <a:cxnSpLocks/>
          </p:cNvCxnSpPr>
          <p:nvPr/>
        </p:nvCxnSpPr>
        <p:spPr>
          <a:xfrm>
            <a:off x="678145" y="1961375"/>
            <a:ext cx="702251" cy="0"/>
          </a:xfrm>
          <a:prstGeom prst="line">
            <a:avLst/>
          </a:prstGeom>
          <a:ln w="28575">
            <a:headEnd type="none" w="med" len="med"/>
            <a:tailEnd type="triangle" w="med" len="med"/>
          </a:ln>
        </p:spPr>
        <p:style>
          <a:lnRef idx="3">
            <a:schemeClr val="dk1"/>
          </a:lnRef>
          <a:fillRef idx="0">
            <a:schemeClr val="dk1"/>
          </a:fillRef>
          <a:effectRef idx="2">
            <a:schemeClr val="dk1"/>
          </a:effectRef>
          <a:fontRef idx="minor">
            <a:schemeClr val="tx1"/>
          </a:fontRef>
        </p:style>
      </p:cxnSp>
      <p:sp>
        <p:nvSpPr>
          <p:cNvPr id="29" name="TextBox 28">
            <a:extLst>
              <a:ext uri="{FF2B5EF4-FFF2-40B4-BE49-F238E27FC236}">
                <a16:creationId xmlns:a16="http://schemas.microsoft.com/office/drawing/2014/main" id="{7020CAF4-1E14-F44D-FC30-3F1B1E685BC8}"/>
              </a:ext>
            </a:extLst>
          </p:cNvPr>
          <p:cNvSpPr txBox="1"/>
          <p:nvPr/>
        </p:nvSpPr>
        <p:spPr>
          <a:xfrm>
            <a:off x="7702614" y="1463842"/>
            <a:ext cx="3058636" cy="1569660"/>
          </a:xfrm>
          <a:prstGeom prst="rect">
            <a:avLst/>
          </a:prstGeom>
          <a:noFill/>
        </p:spPr>
        <p:txBody>
          <a:bodyPr wrap="square" rtlCol="0">
            <a:spAutoFit/>
          </a:bodyPr>
          <a:lstStyle/>
          <a:p>
            <a:r>
              <a:rPr lang="en-US" sz="3200" dirty="0"/>
              <a:t>Smart Phone User Interface Alert</a:t>
            </a:r>
          </a:p>
        </p:txBody>
      </p:sp>
      <p:sp>
        <p:nvSpPr>
          <p:cNvPr id="30" name="TextBox 29">
            <a:extLst>
              <a:ext uri="{FF2B5EF4-FFF2-40B4-BE49-F238E27FC236}">
                <a16:creationId xmlns:a16="http://schemas.microsoft.com/office/drawing/2014/main" id="{9578F50C-1815-77AB-7947-11C06884FE33}"/>
              </a:ext>
            </a:extLst>
          </p:cNvPr>
          <p:cNvSpPr txBox="1"/>
          <p:nvPr/>
        </p:nvSpPr>
        <p:spPr>
          <a:xfrm>
            <a:off x="1403318" y="3779134"/>
            <a:ext cx="1720126" cy="646331"/>
          </a:xfrm>
          <a:prstGeom prst="rect">
            <a:avLst/>
          </a:prstGeom>
          <a:noFill/>
          <a:ln w="19050">
            <a:solidFill>
              <a:schemeClr val="tx1"/>
            </a:solidFill>
          </a:ln>
        </p:spPr>
        <p:txBody>
          <a:bodyPr wrap="square" rtlCol="0">
            <a:spAutoFit/>
          </a:bodyPr>
          <a:lstStyle/>
          <a:p>
            <a:pPr algn="ctr"/>
            <a:r>
              <a:rPr lang="en-US" dirty="0"/>
              <a:t>User clicks on alert</a:t>
            </a:r>
          </a:p>
        </p:txBody>
      </p:sp>
      <p:sp>
        <p:nvSpPr>
          <p:cNvPr id="31" name="TextBox 30">
            <a:extLst>
              <a:ext uri="{FF2B5EF4-FFF2-40B4-BE49-F238E27FC236}">
                <a16:creationId xmlns:a16="http://schemas.microsoft.com/office/drawing/2014/main" id="{DC4FDC3E-D337-DC53-1A6C-AC0B770F75BE}"/>
              </a:ext>
            </a:extLst>
          </p:cNvPr>
          <p:cNvSpPr txBox="1"/>
          <p:nvPr/>
        </p:nvSpPr>
        <p:spPr>
          <a:xfrm>
            <a:off x="8374087" y="4804924"/>
            <a:ext cx="1167259" cy="646331"/>
          </a:xfrm>
          <a:prstGeom prst="rect">
            <a:avLst/>
          </a:prstGeom>
          <a:noFill/>
          <a:ln w="19050">
            <a:solidFill>
              <a:schemeClr val="tx1"/>
            </a:solidFill>
          </a:ln>
        </p:spPr>
        <p:txBody>
          <a:bodyPr wrap="square" rtlCol="0">
            <a:spAutoFit/>
          </a:bodyPr>
          <a:lstStyle/>
          <a:p>
            <a:pPr algn="ctr"/>
            <a:r>
              <a:rPr lang="en-US" dirty="0"/>
              <a:t>Monitor system</a:t>
            </a:r>
          </a:p>
        </p:txBody>
      </p:sp>
      <p:cxnSp>
        <p:nvCxnSpPr>
          <p:cNvPr id="32" name="Straight Connector 31">
            <a:extLst>
              <a:ext uri="{FF2B5EF4-FFF2-40B4-BE49-F238E27FC236}">
                <a16:creationId xmlns:a16="http://schemas.microsoft.com/office/drawing/2014/main" id="{A37FD454-737D-3A71-8D65-1C1F102A4026}"/>
              </a:ext>
            </a:extLst>
          </p:cNvPr>
          <p:cNvCxnSpPr>
            <a:cxnSpLocks/>
            <a:stCxn id="26" idx="3"/>
            <a:endCxn id="31" idx="1"/>
          </p:cNvCxnSpPr>
          <p:nvPr/>
        </p:nvCxnSpPr>
        <p:spPr>
          <a:xfrm flipV="1">
            <a:off x="7769752" y="5128090"/>
            <a:ext cx="604335" cy="971"/>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33" name="Straight Connector 32">
            <a:extLst>
              <a:ext uri="{FF2B5EF4-FFF2-40B4-BE49-F238E27FC236}">
                <a16:creationId xmlns:a16="http://schemas.microsoft.com/office/drawing/2014/main" id="{08146AEF-89DC-E795-B6CA-36D5F0515913}"/>
              </a:ext>
            </a:extLst>
          </p:cNvPr>
          <p:cNvCxnSpPr>
            <a:cxnSpLocks/>
          </p:cNvCxnSpPr>
          <p:nvPr/>
        </p:nvCxnSpPr>
        <p:spPr>
          <a:xfrm flipV="1">
            <a:off x="3117008" y="2078125"/>
            <a:ext cx="746338" cy="9139"/>
          </a:xfrm>
          <a:prstGeom prst="line">
            <a:avLst/>
          </a:prstGeom>
        </p:spPr>
        <p:style>
          <a:lnRef idx="3">
            <a:schemeClr val="dk1"/>
          </a:lnRef>
          <a:fillRef idx="0">
            <a:schemeClr val="dk1"/>
          </a:fillRef>
          <a:effectRef idx="2">
            <a:schemeClr val="dk1"/>
          </a:effectRef>
          <a:fontRef idx="minor">
            <a:schemeClr val="tx1"/>
          </a:fontRef>
        </p:style>
      </p:cxnSp>
      <p:cxnSp>
        <p:nvCxnSpPr>
          <p:cNvPr id="34" name="Straight Connector 33">
            <a:extLst>
              <a:ext uri="{FF2B5EF4-FFF2-40B4-BE49-F238E27FC236}">
                <a16:creationId xmlns:a16="http://schemas.microsoft.com/office/drawing/2014/main" id="{CE8BC9AF-AB26-ED80-888C-E21E67D49D33}"/>
              </a:ext>
            </a:extLst>
          </p:cNvPr>
          <p:cNvCxnSpPr>
            <a:cxnSpLocks/>
            <a:stCxn id="24" idx="2"/>
            <a:endCxn id="30" idx="0"/>
          </p:cNvCxnSpPr>
          <p:nvPr/>
        </p:nvCxnSpPr>
        <p:spPr>
          <a:xfrm>
            <a:off x="2258357" y="3402181"/>
            <a:ext cx="5024" cy="376953"/>
          </a:xfrm>
          <a:prstGeom prst="line">
            <a:avLst/>
          </a:prstGeom>
          <a:ln>
            <a:tailEnd type="triangle"/>
          </a:ln>
        </p:spPr>
        <p:style>
          <a:lnRef idx="3">
            <a:schemeClr val="dk1"/>
          </a:lnRef>
          <a:fillRef idx="0">
            <a:schemeClr val="dk1"/>
          </a:fillRef>
          <a:effectRef idx="2">
            <a:schemeClr val="dk1"/>
          </a:effectRef>
          <a:fontRef idx="minor">
            <a:schemeClr val="tx1"/>
          </a:fontRef>
        </p:style>
      </p:cxnSp>
      <p:cxnSp>
        <p:nvCxnSpPr>
          <p:cNvPr id="35" name="Straight Connector 34">
            <a:extLst>
              <a:ext uri="{FF2B5EF4-FFF2-40B4-BE49-F238E27FC236}">
                <a16:creationId xmlns:a16="http://schemas.microsoft.com/office/drawing/2014/main" id="{DD8D0650-B47D-805F-0AEF-AD1AD8AB176D}"/>
              </a:ext>
            </a:extLst>
          </p:cNvPr>
          <p:cNvCxnSpPr>
            <a:cxnSpLocks/>
            <a:stCxn id="30" idx="2"/>
            <a:endCxn id="22" idx="0"/>
          </p:cNvCxnSpPr>
          <p:nvPr/>
        </p:nvCxnSpPr>
        <p:spPr>
          <a:xfrm flipH="1">
            <a:off x="2257651" y="4425465"/>
            <a:ext cx="5730" cy="385504"/>
          </a:xfrm>
          <a:prstGeom prst="line">
            <a:avLst/>
          </a:prstGeom>
          <a:ln>
            <a:tailEnd type="triangle"/>
          </a:ln>
        </p:spPr>
        <p:style>
          <a:lnRef idx="3">
            <a:schemeClr val="dk1"/>
          </a:lnRef>
          <a:fillRef idx="0">
            <a:schemeClr val="dk1"/>
          </a:fillRef>
          <a:effectRef idx="2">
            <a:schemeClr val="dk1"/>
          </a:effectRef>
          <a:fontRef idx="minor">
            <a:schemeClr val="tx1"/>
          </a:fontRef>
        </p:style>
      </p:cxnSp>
      <p:sp>
        <p:nvSpPr>
          <p:cNvPr id="2" name="TextBox 1">
            <a:extLst>
              <a:ext uri="{FF2B5EF4-FFF2-40B4-BE49-F238E27FC236}">
                <a16:creationId xmlns:a16="http://schemas.microsoft.com/office/drawing/2014/main" id="{6B96C65A-B3CA-113B-C451-AF4A250C251E}"/>
              </a:ext>
            </a:extLst>
          </p:cNvPr>
          <p:cNvSpPr txBox="1"/>
          <p:nvPr/>
        </p:nvSpPr>
        <p:spPr>
          <a:xfrm>
            <a:off x="10145681" y="4803674"/>
            <a:ext cx="1498635" cy="646331"/>
          </a:xfrm>
          <a:prstGeom prst="rect">
            <a:avLst/>
          </a:prstGeom>
          <a:noFill/>
          <a:ln w="19050">
            <a:solidFill>
              <a:schemeClr val="tx1"/>
            </a:solidFill>
          </a:ln>
        </p:spPr>
        <p:txBody>
          <a:bodyPr wrap="square" rtlCol="0">
            <a:spAutoFit/>
          </a:bodyPr>
          <a:lstStyle/>
          <a:p>
            <a:pPr algn="ctr"/>
            <a:r>
              <a:rPr lang="en-US" dirty="0"/>
              <a:t>Monitor Environment</a:t>
            </a:r>
          </a:p>
        </p:txBody>
      </p:sp>
      <p:cxnSp>
        <p:nvCxnSpPr>
          <p:cNvPr id="3" name="Straight Connector 2">
            <a:extLst>
              <a:ext uri="{FF2B5EF4-FFF2-40B4-BE49-F238E27FC236}">
                <a16:creationId xmlns:a16="http://schemas.microsoft.com/office/drawing/2014/main" id="{C0C198D9-9190-890A-B2A2-6E1DD5107339}"/>
              </a:ext>
            </a:extLst>
          </p:cNvPr>
          <p:cNvCxnSpPr>
            <a:cxnSpLocks/>
            <a:endCxn id="2" idx="1"/>
          </p:cNvCxnSpPr>
          <p:nvPr/>
        </p:nvCxnSpPr>
        <p:spPr>
          <a:xfrm flipV="1">
            <a:off x="9524119" y="5126840"/>
            <a:ext cx="621562" cy="971"/>
          </a:xfrm>
          <a:prstGeom prst="line">
            <a:avLst/>
          </a:prstGeom>
          <a:ln>
            <a:tailEnd type="triangle"/>
          </a:ln>
        </p:spPr>
        <p:style>
          <a:lnRef idx="3">
            <a:schemeClr val="dk1"/>
          </a:lnRef>
          <a:fillRef idx="0">
            <a:schemeClr val="dk1"/>
          </a:fillRef>
          <a:effectRef idx="2">
            <a:schemeClr val="dk1"/>
          </a:effectRef>
          <a:fontRef idx="minor">
            <a:schemeClr val="tx1"/>
          </a:fontRef>
        </p:style>
      </p:cxnSp>
      <p:pic>
        <p:nvPicPr>
          <p:cNvPr id="9" name="Picture 8" descr="Map&#10;&#10;Description automatically generated">
            <a:extLst>
              <a:ext uri="{FF2B5EF4-FFF2-40B4-BE49-F238E27FC236}">
                <a16:creationId xmlns:a16="http://schemas.microsoft.com/office/drawing/2014/main" id="{2665717D-887E-CB00-9623-FF8CCAC87F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8125" y="1491152"/>
            <a:ext cx="1568943" cy="3084701"/>
          </a:xfrm>
          <a:prstGeom prst="rect">
            <a:avLst/>
          </a:prstGeom>
        </p:spPr>
      </p:pic>
      <p:sp>
        <p:nvSpPr>
          <p:cNvPr id="4" name="Speech Bubble: Oval 3">
            <a:extLst>
              <a:ext uri="{FF2B5EF4-FFF2-40B4-BE49-F238E27FC236}">
                <a16:creationId xmlns:a16="http://schemas.microsoft.com/office/drawing/2014/main" id="{01583BEF-7526-E94F-A9D8-817DB825B9E7}"/>
              </a:ext>
            </a:extLst>
          </p:cNvPr>
          <p:cNvSpPr/>
          <p:nvPr/>
        </p:nvSpPr>
        <p:spPr>
          <a:xfrm>
            <a:off x="8071919" y="3371560"/>
            <a:ext cx="2415277" cy="970559"/>
          </a:xfrm>
          <a:prstGeom prst="wedgeEllipseCallout">
            <a:avLst>
              <a:gd name="adj1" fmla="val -112582"/>
              <a:gd name="adj2" fmla="val -9841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Color coded alert with text message</a:t>
            </a:r>
          </a:p>
        </p:txBody>
      </p:sp>
      <p:sp>
        <p:nvSpPr>
          <p:cNvPr id="7" name="Footer Placeholder 16">
            <a:extLst>
              <a:ext uri="{FF2B5EF4-FFF2-40B4-BE49-F238E27FC236}">
                <a16:creationId xmlns:a16="http://schemas.microsoft.com/office/drawing/2014/main" id="{4FC6431B-1C87-98F0-B92F-EEEF677C5C06}"/>
              </a:ext>
            </a:extLst>
          </p:cNvPr>
          <p:cNvSpPr txBox="1">
            <a:spLocks/>
          </p:cNvSpPr>
          <p:nvPr/>
        </p:nvSpPr>
        <p:spPr>
          <a:xfrm>
            <a:off x="4008612" y="6017084"/>
            <a:ext cx="4370597" cy="365125"/>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90000"/>
              </a:lnSpc>
              <a:spcAft>
                <a:spcPts val="600"/>
              </a:spcAft>
            </a:pPr>
            <a:r>
              <a:rPr lang="en-US" sz="1400" dirty="0">
                <a:solidFill>
                  <a:schemeClr val="tx1"/>
                </a:solidFill>
              </a:rPr>
              <a:t>A University of Connecticut Engineering Senior Design Project MEM 4971 Team 12 Richard Davids, Sponsor.</a:t>
            </a:r>
          </a:p>
        </p:txBody>
      </p:sp>
    </p:spTree>
    <p:extLst>
      <p:ext uri="{BB962C8B-B14F-4D97-AF65-F5344CB8AC3E}">
        <p14:creationId xmlns:p14="http://schemas.microsoft.com/office/powerpoint/2010/main" val="21073616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2757</TotalTime>
  <Words>1598</Words>
  <Application>Microsoft Office PowerPoint</Application>
  <PresentationFormat>Widescreen</PresentationFormat>
  <Paragraphs>135</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E.L.S.A.  Electro Luminescent Safety Apparatus</vt:lpstr>
      <vt:lpstr>What is E.L.S.A?</vt:lpstr>
      <vt:lpstr>How Do We Analyze and Allocate Functions, Tasks and Events to E.L.S.A?</vt:lpstr>
      <vt:lpstr>What are Function / Task / Concept of Operations Analyses?</vt:lpstr>
      <vt:lpstr>Function/Task/Decision Tree Analysis</vt:lpstr>
      <vt:lpstr>Function/Task/Decision Tree Analysis</vt:lpstr>
      <vt:lpstr>Function/Task/Decision Tree Analysis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 davids</dc:creator>
  <cp:lastModifiedBy>rick davids</cp:lastModifiedBy>
  <cp:revision>111</cp:revision>
  <cp:lastPrinted>2023-01-16T16:33:48Z</cp:lastPrinted>
  <dcterms:created xsi:type="dcterms:W3CDTF">2023-01-08T20:16:22Z</dcterms:created>
  <dcterms:modified xsi:type="dcterms:W3CDTF">2023-01-16T17:29:26Z</dcterms:modified>
</cp:coreProperties>
</file>